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35"/>
  </p:notesMasterIdLst>
  <p:handoutMasterIdLst>
    <p:handoutMasterId r:id="rId36"/>
  </p:handoutMasterIdLst>
  <p:sldIdLst>
    <p:sldId id="407" r:id="rId5"/>
    <p:sldId id="384" r:id="rId6"/>
    <p:sldId id="353" r:id="rId7"/>
    <p:sldId id="405" r:id="rId8"/>
    <p:sldId id="409" r:id="rId9"/>
    <p:sldId id="410" r:id="rId10"/>
    <p:sldId id="406" r:id="rId11"/>
    <p:sldId id="395" r:id="rId12"/>
    <p:sldId id="358" r:id="rId13"/>
    <p:sldId id="359" r:id="rId14"/>
    <p:sldId id="360" r:id="rId15"/>
    <p:sldId id="415" r:id="rId16"/>
    <p:sldId id="431" r:id="rId17"/>
    <p:sldId id="424" r:id="rId18"/>
    <p:sldId id="425" r:id="rId19"/>
    <p:sldId id="432" r:id="rId20"/>
    <p:sldId id="433" r:id="rId21"/>
    <p:sldId id="434" r:id="rId22"/>
    <p:sldId id="426" r:id="rId23"/>
    <p:sldId id="435" r:id="rId24"/>
    <p:sldId id="436" r:id="rId25"/>
    <p:sldId id="437" r:id="rId26"/>
    <p:sldId id="385" r:id="rId27"/>
    <p:sldId id="386" r:id="rId28"/>
    <p:sldId id="438" r:id="rId29"/>
    <p:sldId id="439" r:id="rId30"/>
    <p:sldId id="441" r:id="rId31"/>
    <p:sldId id="440" r:id="rId32"/>
    <p:sldId id="393" r:id="rId33"/>
    <p:sldId id="297" r:id="rId3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86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89" autoAdjust="0"/>
    <p:restoredTop sz="94343" autoAdjust="0"/>
  </p:normalViewPr>
  <p:slideViewPr>
    <p:cSldViewPr>
      <p:cViewPr varScale="1">
        <p:scale>
          <a:sx n="114" d="100"/>
          <a:sy n="114" d="100"/>
        </p:scale>
        <p:origin x="648" y="16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968"/>
    </p:cViewPr>
  </p:sorter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4/3/24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4/3/24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34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44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52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02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41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05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68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12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24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01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83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1508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A8BEFC7-D305-4342-868F-8E2022C59B0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/>
          </a:p>
        </p:txBody>
      </p:sp>
      <p:sp>
        <p:nvSpPr>
          <p:cNvPr id="21509" name="Date Placeholder 4"/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03-Oct-2019</a:t>
            </a:r>
          </a:p>
        </p:txBody>
      </p:sp>
    </p:spTree>
    <p:extLst>
      <p:ext uri="{BB962C8B-B14F-4D97-AF65-F5344CB8AC3E}">
        <p14:creationId xmlns:p14="http://schemas.microsoft.com/office/powerpoint/2010/main" val="667273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20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8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A8BEFC7-D305-4342-868F-8E2022C59B0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en-US"/>
          </a:p>
        </p:txBody>
      </p:sp>
      <p:sp>
        <p:nvSpPr>
          <p:cNvPr id="21509" name="Date Placeholder 4"/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03-Oct-2019</a:t>
            </a:r>
          </a:p>
        </p:txBody>
      </p:sp>
    </p:spTree>
    <p:extLst>
      <p:ext uri="{BB962C8B-B14F-4D97-AF65-F5344CB8AC3E}">
        <p14:creationId xmlns:p14="http://schemas.microsoft.com/office/powerpoint/2010/main" val="1870960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45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38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801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98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20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81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69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0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62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46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8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A8BEFC7-D305-4342-868F-8E2022C59B0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/>
          </a:p>
        </p:txBody>
      </p:sp>
      <p:sp>
        <p:nvSpPr>
          <p:cNvPr id="21509" name="Date Placeholder 4"/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03-Oct-2019</a:t>
            </a:r>
          </a:p>
        </p:txBody>
      </p:sp>
    </p:spTree>
    <p:extLst>
      <p:ext uri="{BB962C8B-B14F-4D97-AF65-F5344CB8AC3E}">
        <p14:creationId xmlns:p14="http://schemas.microsoft.com/office/powerpoint/2010/main" val="299604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37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30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6792" y="1905003"/>
            <a:ext cx="9435241" cy="1625599"/>
          </a:xfrm>
        </p:spPr>
        <p:txBody>
          <a:bodyPr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2103" y="3657123"/>
            <a:ext cx="9429931" cy="99107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9B6E42-AA37-4689-87EF-18593B3361F8}" type="datetime1">
              <a:rPr lang="en-US" smtClean="0"/>
              <a:t>4/3/24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1218882" y="1600200"/>
            <a:ext cx="9739746" cy="73152"/>
            <a:chOff x="914400" y="1200150"/>
            <a:chExt cx="7306712" cy="54864"/>
          </a:xfrm>
        </p:grpSpPr>
        <p:sp>
          <p:nvSpPr>
            <p:cNvPr id="8" name="Oval 7"/>
            <p:cNvSpPr/>
            <p:nvPr/>
          </p:nvSpPr>
          <p:spPr>
            <a:xfrm>
              <a:off x="8166248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Oval 8"/>
            <p:cNvSpPr/>
            <p:nvPr/>
          </p:nvSpPr>
          <p:spPr>
            <a:xfrm>
              <a:off x="914400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36847" y="12076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/>
          <p:cNvGrpSpPr/>
          <p:nvPr/>
        </p:nvGrpSpPr>
        <p:grpSpPr>
          <a:xfrm>
            <a:off x="1218882" y="4851400"/>
            <a:ext cx="9739746" cy="73152"/>
            <a:chOff x="914400" y="3638550"/>
            <a:chExt cx="7306712" cy="54864"/>
          </a:xfrm>
        </p:grpSpPr>
        <p:sp>
          <p:nvSpPr>
            <p:cNvPr id="14" name="Oval 13"/>
            <p:cNvSpPr/>
            <p:nvPr/>
          </p:nvSpPr>
          <p:spPr>
            <a:xfrm>
              <a:off x="8166248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914400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36847" y="36460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376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DFDAB-46FA-45DC-9000-0AAFD9F359C7}" type="datetime1">
              <a:rPr lang="en-US" smtClean="0"/>
              <a:t>4/3/24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32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34563" y="434975"/>
            <a:ext cx="1168400" cy="5661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434975"/>
            <a:ext cx="8413750" cy="566102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A15D-A419-4FA1-834F-1783AE304787}" type="datetime1">
              <a:rPr lang="en-US" smtClean="0"/>
              <a:t>4/3/24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7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ED7E8-4BB3-47B0-A13E-8904B6E1E273}" type="datetime1">
              <a:rPr lang="en-US" smtClean="0"/>
              <a:t>4/3/24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0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030" y="990599"/>
            <a:ext cx="9344765" cy="2235203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030" y="3733800"/>
            <a:ext cx="9344765" cy="12192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A9B3D-552A-425B-A03B-AD16C883D27F}" type="datetime1">
              <a:rPr lang="en-US" smtClean="0"/>
              <a:t>4/3/24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13" name="Group 12"/>
          <p:cNvGrpSpPr/>
          <p:nvPr/>
        </p:nvGrpSpPr>
        <p:grpSpPr>
          <a:xfrm>
            <a:off x="3273781" y="3475736"/>
            <a:ext cx="5641265" cy="54864"/>
            <a:chOff x="2455975" y="2588441"/>
            <a:chExt cx="4232051" cy="41148"/>
          </a:xfrm>
        </p:grpSpPr>
        <p:sp>
          <p:nvSpPr>
            <p:cNvPr id="14" name="Oval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1E528-53ED-43F2-A1D1-FECF553EF9CD}" type="datetime1">
              <a:rPr lang="en-US" smtClean="0"/>
              <a:t>4/3/24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07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2945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0049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986F-7DC6-4DF6-B525-BE2818D19BEE}" type="datetime1">
              <a:rPr lang="en-US" smtClean="0"/>
              <a:t>4/3/24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25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5F6B2-3927-4B62-88AC-6C6421AAB07A}" type="datetime1">
              <a:rPr lang="en-US" smtClean="0"/>
              <a:t>4/3/24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6A84F-3DE1-4F98-AB91-D387C6841E6E}" type="datetime1">
              <a:rPr lang="en-US" smtClean="0"/>
              <a:t>4/3/24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9E8AF-BAAF-4963-967A-1CAC254513A1}" type="datetime1">
              <a:rPr lang="en-US" smtClean="0"/>
              <a:t>4/3/24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F52ED-E95A-4258-AB89-7417AE66DE8A}" type="datetime1">
              <a:rPr lang="en-US" smtClean="0"/>
              <a:t>4/3/24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8" name="Rounded Rectangle 7"/>
          <p:cNvSpPr/>
          <p:nvPr/>
        </p:nvSpPr>
        <p:spPr>
          <a:xfrm>
            <a:off x="304721" y="301752"/>
            <a:ext cx="11579384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6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803400"/>
            <a:ext cx="975106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2" y="6172200"/>
            <a:ext cx="741487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5DA9C00-4E13-4904-BD60-5BEAADF0AB0F}" type="datetime1">
              <a:rPr lang="en-US" smtClean="0"/>
              <a:t>4/3/24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8928" y="6172200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video" Target="../media/media1.mov"/><Relationship Id="rId7" Type="http://schemas.openxmlformats.org/officeDocument/2006/relationships/notesSlide" Target="../notesSlides/notesSlide12.xml"/><Relationship Id="rId2" Type="http://schemas.microsoft.com/office/2007/relationships/media" Target="../media/media1.mov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4.xml"/><Relationship Id="rId5" Type="http://schemas.openxmlformats.org/officeDocument/2006/relationships/video" Target="../media/media2.mov"/><Relationship Id="rId4" Type="http://schemas.microsoft.com/office/2007/relationships/media" Target="../media/media2.mov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412" y="1530119"/>
            <a:ext cx="11041675" cy="1795186"/>
          </a:xfrm>
        </p:spPr>
        <p:txBody>
          <a:bodyPr>
            <a:normAutofit/>
          </a:bodyPr>
          <a:lstStyle/>
          <a:p>
            <a:r>
              <a:rPr lang="en-US" sz="3400" b="1" dirty="0">
                <a:solidFill>
                  <a:prstClr val="white"/>
                </a:solidFill>
              </a:rPr>
              <a:t>Enhancing Human-Robot Interaction in Healthcare: A Study on Nonverbal Communication Cues and Trust Dynamics with NAO Robot Caregiver</a:t>
            </a:r>
            <a:endParaRPr lang="en-US" sz="3400" dirty="0"/>
          </a:p>
        </p:txBody>
      </p:sp>
      <p:sp>
        <p:nvSpPr>
          <p:cNvPr id="5" name="TextBox 4"/>
          <p:cNvSpPr txBox="1"/>
          <p:nvPr/>
        </p:nvSpPr>
        <p:spPr>
          <a:xfrm>
            <a:off x="5942012" y="426720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75412" y="3227570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i="1" dirty="0">
                <a:latin typeface="Centaur" panose="02030504050205020304" pitchFamily="18" charset="0"/>
              </a:rPr>
            </a:br>
            <a:r>
              <a:rPr lang="en-US" i="1" dirty="0">
                <a:latin typeface="Centaur" panose="02030504050205020304" pitchFamily="18" charset="0"/>
              </a:rPr>
              <a:t>        </a:t>
            </a:r>
            <a:r>
              <a:rPr lang="en-US" i="1" dirty="0">
                <a:latin typeface="Constantia" panose="02030602050306030303" pitchFamily="18" charset="0"/>
              </a:rPr>
              <a:t>Presented By:</a:t>
            </a:r>
          </a:p>
          <a:p>
            <a:r>
              <a:rPr lang="en-US" i="1" dirty="0">
                <a:latin typeface="Constantia" panose="02030602050306030303" pitchFamily="18" charset="0"/>
              </a:rPr>
              <a:t>                 S M Taslim Uddin Raju (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21093036</a:t>
            </a:r>
            <a:r>
              <a:rPr lang="en-US" i="1" dirty="0">
                <a:latin typeface="Constantia" panose="02030602050306030303" pitchFamily="18" charset="0"/>
              </a:rPr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7212" y="3412236"/>
            <a:ext cx="548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onstantia" panose="02030602050306030303" pitchFamily="18" charset="0"/>
              </a:rPr>
              <a:t>Instructor By : </a:t>
            </a:r>
          </a:p>
          <a:p>
            <a:r>
              <a:rPr lang="en-US" i="1" dirty="0">
                <a:latin typeface="Constantia" panose="02030602050306030303" pitchFamily="18" charset="0"/>
              </a:rPr>
              <a:t>       Dr. Kerstin </a:t>
            </a:r>
            <a:r>
              <a:rPr lang="en-US" i="1" dirty="0" err="1">
                <a:latin typeface="Constantia" panose="02030602050306030303" pitchFamily="18" charset="0"/>
              </a:rPr>
              <a:t>Dautenhahn</a:t>
            </a:r>
            <a:r>
              <a:rPr lang="en-US" i="1" dirty="0">
                <a:latin typeface="Constantia" panose="02030602050306030303" pitchFamily="18" charset="0"/>
              </a:rPr>
              <a:t> </a:t>
            </a:r>
          </a:p>
          <a:p>
            <a:r>
              <a:rPr lang="en-US" i="1" dirty="0">
                <a:latin typeface="Constantia" panose="02030602050306030303" pitchFamily="18" charset="0"/>
              </a:rPr>
              <a:t>       Professor,</a:t>
            </a:r>
          </a:p>
          <a:p>
            <a:r>
              <a:rPr lang="en-US" i="1" dirty="0">
                <a:latin typeface="Constantia" panose="02030602050306030303" pitchFamily="18" charset="0"/>
              </a:rPr>
              <a:t>      Dept. of Electrical and Computer Engineering</a:t>
            </a:r>
          </a:p>
          <a:p>
            <a:r>
              <a:rPr lang="en-US" i="1" dirty="0">
                <a:latin typeface="Constantia" panose="02030602050306030303" pitchFamily="18" charset="0"/>
              </a:rPr>
              <a:t>      University of Waterloo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2" y="5040698"/>
            <a:ext cx="1699736" cy="169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76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">
        <p:fade/>
      </p:transition>
    </mc:Choice>
    <mc:Fallback>
      <p:transition spd="med" advTm="91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831834" y="476134"/>
            <a:ext cx="9751060" cy="1168400"/>
          </a:xfrm>
        </p:spPr>
        <p:txBody>
          <a:bodyPr>
            <a:normAutofit/>
          </a:bodyPr>
          <a:lstStyle/>
          <a:p>
            <a:r>
              <a:rPr lang="en-US" b="1" dirty="0"/>
              <a:t>Research Questions</a:t>
            </a:r>
            <a:endParaRPr lang="en-US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1060080" y="1598674"/>
            <a:ext cx="8991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000" dirty="0"/>
              <a:t>RQ1: How the participants perceive when robot Nao touches to observe and monitor the participant’s health?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Explore participants' comfort levels, trust in the robot's capabilities, and overall satisfaction  during touch-based monitoring.</a:t>
            </a:r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arenR" startAt="2"/>
            </a:pPr>
            <a:r>
              <a:rPr lang="en-US" sz="2000" dirty="0"/>
              <a:t>RQ2: Can participants effectively understand and respond to various LED light patterns and gestures (hand and head movement) from the Nao robot?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Assess participants' understanding and responsiveness to various nonverbal cues.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Evaluate either LED light patterns or  hand gestures better.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5" name="Slide Number Placeholder 4"/>
          <p:cNvSpPr txBox="1">
            <a:spLocks/>
          </p:cNvSpPr>
          <p:nvPr/>
        </p:nvSpPr>
        <p:spPr>
          <a:xfrm>
            <a:off x="320173" y="6172202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3ED49D5-0C8D-45EF-BCC6-B5A50BBB4427}" type="slidenum">
              <a:rPr lang="en-US" sz="2000" smtClean="0"/>
              <a:pPr>
                <a:defRPr/>
              </a:pPr>
              <a:t>10</a:t>
            </a:fld>
            <a:endParaRPr lang="en-US" sz="2000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  <p:sp>
        <p:nvSpPr>
          <p:cNvPr id="35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36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38" name="Right Arrow 37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41" name="Right Arrow 40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814833" y="551565"/>
            <a:ext cx="407578" cy="270226"/>
            <a:chOff x="2107478" y="-135113"/>
            <a:chExt cx="407578" cy="270226"/>
          </a:xfrm>
        </p:grpSpPr>
        <p:sp>
          <p:nvSpPr>
            <p:cNvPr id="48" name="Right Arrow 47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51" name="Right Arrow 50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53" name="Rounded Rectangle 52"/>
          <p:cNvSpPr/>
          <p:nvPr/>
        </p:nvSpPr>
        <p:spPr>
          <a:xfrm>
            <a:off x="338215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10561402" y="47613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5" name="Rounded Rectangle 54"/>
          <p:cNvSpPr/>
          <p:nvPr/>
        </p:nvSpPr>
        <p:spPr>
          <a:xfrm>
            <a:off x="3713322" y="47874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5486855" y="4971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7" name="Rounded Rectangle 56"/>
          <p:cNvSpPr/>
          <p:nvPr/>
        </p:nvSpPr>
        <p:spPr>
          <a:xfrm>
            <a:off x="2007669" y="4595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5066560" y="572701"/>
            <a:ext cx="407578" cy="270226"/>
            <a:chOff x="2107478" y="-135113"/>
            <a:chExt cx="407578" cy="270226"/>
          </a:xfrm>
        </p:grpSpPr>
        <p:sp>
          <p:nvSpPr>
            <p:cNvPr id="59" name="Right Arrow 5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62" name="Right Arrow 6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64" name="Rounded Rectangle 63"/>
          <p:cNvSpPr/>
          <p:nvPr/>
        </p:nvSpPr>
        <p:spPr>
          <a:xfrm>
            <a:off x="8844622" y="44569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7126348" y="434338"/>
            <a:ext cx="1431872" cy="489410"/>
            <a:chOff x="4470" y="3229823"/>
            <a:chExt cx="1860377" cy="489410"/>
          </a:xfrm>
        </p:grpSpPr>
        <p:sp>
          <p:nvSpPr>
            <p:cNvPr id="66" name="Rounded Rectangle 65"/>
            <p:cNvSpPr/>
            <p:nvPr/>
          </p:nvSpPr>
          <p:spPr>
            <a:xfrm>
              <a:off x="45546" y="3229823"/>
              <a:ext cx="1819300" cy="4894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Rounded Rectangle 4"/>
            <p:cNvSpPr/>
            <p:nvPr/>
          </p:nvSpPr>
          <p:spPr>
            <a:xfrm>
              <a:off x="4470" y="3295623"/>
              <a:ext cx="1860377" cy="3859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Methodology</a:t>
              </a:r>
              <a:endPara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005996" y="4678883"/>
            <a:ext cx="9177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3"/>
            </a:pPr>
            <a:r>
              <a:rPr lang="en-US" sz="2000" dirty="0"/>
              <a:t>RQ3: What distinguishing factors influence trust between interactions involving human-human versus human-robot dynamics, specifically between older adults and care providers?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Investigate the factors influencing trust in interactions between older adults and robotic caregivers versus human care providers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1260698"/>
      </p:ext>
    </p:extLst>
  </p:cSld>
  <p:clrMapOvr>
    <a:masterClrMapping/>
  </p:clrMapOvr>
  <p:transition spd="slow" advTm="46114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836612" y="742443"/>
            <a:ext cx="9751060" cy="1168400"/>
          </a:xfrm>
        </p:spPr>
        <p:txBody>
          <a:bodyPr>
            <a:normAutofit/>
          </a:bodyPr>
          <a:lstStyle/>
          <a:p>
            <a:r>
              <a:rPr lang="en-US" b="1" dirty="0"/>
              <a:t>Overall Design</a:t>
            </a:r>
            <a:endParaRPr lang="en-US" sz="2800" dirty="0"/>
          </a:p>
        </p:txBody>
      </p:sp>
      <p:sp>
        <p:nvSpPr>
          <p:cNvPr id="37" name="Rectangle 36"/>
          <p:cNvSpPr/>
          <p:nvPr/>
        </p:nvSpPr>
        <p:spPr>
          <a:xfrm>
            <a:off x="1031188" y="1872689"/>
            <a:ext cx="1041638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Design our overall scenario using </a:t>
            </a:r>
            <a:r>
              <a:rPr lang="en-US" sz="2000" b="1" dirty="0" err="1"/>
              <a:t>Webots</a:t>
            </a:r>
            <a:r>
              <a:rPr lang="en-US" sz="2000" dirty="0"/>
              <a:t> simulation due to the lack of Nao Robot</a:t>
            </a: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To evaluate our research questions we developed the various nonverbal cues: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Touch by Nao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Hand and head gestures by Nao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LED patterns used by Nao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687115" y="3866453"/>
            <a:ext cx="5828926" cy="465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Environmental Setup: 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1148968" y="4233210"/>
            <a:ext cx="84882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Environment consists of the Nao robot placed within an apartment with elderly adults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simulate realistic interactions between older adults and the robot, we have devised </a:t>
            </a:r>
            <a:r>
              <a:rPr lang="en-US" sz="2000" b="1" dirty="0"/>
              <a:t>two video 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Nao robot interacts with older adults to monitor people’s health conditions.</a:t>
            </a:r>
          </a:p>
        </p:txBody>
      </p:sp>
      <p:sp>
        <p:nvSpPr>
          <p:cNvPr id="40" name="Slide Number Placeholder 4"/>
          <p:cNvSpPr txBox="1">
            <a:spLocks/>
          </p:cNvSpPr>
          <p:nvPr/>
        </p:nvSpPr>
        <p:spPr>
          <a:xfrm>
            <a:off x="320173" y="6172202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3ED49D5-0C8D-45EF-BCC6-B5A50BBB4427}" type="slidenum">
              <a:rPr lang="en-US" sz="2000" smtClean="0"/>
              <a:pPr>
                <a:defRPr/>
              </a:pPr>
              <a:t>11</a:t>
            </a:fld>
            <a:endParaRPr lang="en-US" sz="20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  <p:sp>
        <p:nvSpPr>
          <p:cNvPr id="41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46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51" name="Right Arrow 50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77" name="Right Arrow 76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8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814833" y="551565"/>
            <a:ext cx="407578" cy="270226"/>
            <a:chOff x="2107478" y="-135113"/>
            <a:chExt cx="407578" cy="270226"/>
          </a:xfrm>
        </p:grpSpPr>
        <p:sp>
          <p:nvSpPr>
            <p:cNvPr id="80" name="Right Arrow 79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83" name="Right Arrow 82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85" name="Rounded Rectangle 84"/>
          <p:cNvSpPr/>
          <p:nvPr/>
        </p:nvSpPr>
        <p:spPr>
          <a:xfrm>
            <a:off x="338215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6" name="Rounded Rectangle 85"/>
          <p:cNvSpPr/>
          <p:nvPr/>
        </p:nvSpPr>
        <p:spPr>
          <a:xfrm>
            <a:off x="10561402" y="47613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7" name="Rounded Rectangle 86"/>
          <p:cNvSpPr/>
          <p:nvPr/>
        </p:nvSpPr>
        <p:spPr>
          <a:xfrm>
            <a:off x="3713322" y="47874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8" name="Rounded Rectangle 87"/>
          <p:cNvSpPr/>
          <p:nvPr/>
        </p:nvSpPr>
        <p:spPr>
          <a:xfrm>
            <a:off x="5486855" y="4971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9" name="Rounded Rectangle 88"/>
          <p:cNvSpPr/>
          <p:nvPr/>
        </p:nvSpPr>
        <p:spPr>
          <a:xfrm>
            <a:off x="2007669" y="4595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90" name="Group 89"/>
          <p:cNvGrpSpPr/>
          <p:nvPr/>
        </p:nvGrpSpPr>
        <p:grpSpPr>
          <a:xfrm>
            <a:off x="5066560" y="572701"/>
            <a:ext cx="407578" cy="270226"/>
            <a:chOff x="2107478" y="-135113"/>
            <a:chExt cx="407578" cy="270226"/>
          </a:xfrm>
        </p:grpSpPr>
        <p:sp>
          <p:nvSpPr>
            <p:cNvPr id="91" name="Right Arrow 90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2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94" name="Right Arrow 93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96" name="Rounded Rectangle 95"/>
          <p:cNvSpPr/>
          <p:nvPr/>
        </p:nvSpPr>
        <p:spPr>
          <a:xfrm>
            <a:off x="8844622" y="44569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97" name="Group 96"/>
          <p:cNvGrpSpPr/>
          <p:nvPr/>
        </p:nvGrpSpPr>
        <p:grpSpPr>
          <a:xfrm>
            <a:off x="7126348" y="434338"/>
            <a:ext cx="1431872" cy="489410"/>
            <a:chOff x="4470" y="3229823"/>
            <a:chExt cx="1860377" cy="489410"/>
          </a:xfrm>
        </p:grpSpPr>
        <p:sp>
          <p:nvSpPr>
            <p:cNvPr id="98" name="Rounded Rectangle 97"/>
            <p:cNvSpPr/>
            <p:nvPr/>
          </p:nvSpPr>
          <p:spPr>
            <a:xfrm>
              <a:off x="45546" y="3229823"/>
              <a:ext cx="1819300" cy="4894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9" name="Rounded Rectangle 4"/>
            <p:cNvSpPr/>
            <p:nvPr/>
          </p:nvSpPr>
          <p:spPr>
            <a:xfrm>
              <a:off x="4470" y="3295623"/>
              <a:ext cx="1860377" cy="3859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Methodology</a:t>
              </a:r>
              <a:endPara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250281"/>
      </p:ext>
    </p:extLst>
  </p:cSld>
  <p:clrMapOvr>
    <a:masterClrMapping/>
  </p:clrMapOvr>
  <p:transition advTm="31208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 txBox="1">
            <a:spLocks/>
          </p:cNvSpPr>
          <p:nvPr/>
        </p:nvSpPr>
        <p:spPr>
          <a:xfrm>
            <a:off x="421579" y="1080647"/>
            <a:ext cx="5828926" cy="465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Scenario 1: Positive Responses</a:t>
            </a:r>
            <a:endParaRPr lang="en-US" sz="2200" dirty="0"/>
          </a:p>
        </p:txBody>
      </p:sp>
      <p:sp>
        <p:nvSpPr>
          <p:cNvPr id="41" name="TextBox 40"/>
          <p:cNvSpPr txBox="1"/>
          <p:nvPr/>
        </p:nvSpPr>
        <p:spPr>
          <a:xfrm>
            <a:off x="699414" y="1590023"/>
            <a:ext cx="105003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an apartment, an elderly individual stands in front of the Nao robot positioned on a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Nao moves towards the elderly individual's hand to check their health condition through touch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Nao robot interacts with older adults to monitor elder’s health conditions.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heath is </a:t>
            </a:r>
            <a:r>
              <a:rPr lang="en-US" sz="2000" b="1" dirty="0"/>
              <a:t>good</a:t>
            </a:r>
            <a:r>
              <a:rPr lang="en-US" sz="2000" dirty="0"/>
              <a:t> then Nao express the positive vibes by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Change </a:t>
            </a:r>
            <a:r>
              <a:rPr lang="en-US" b="1" dirty="0"/>
              <a:t>LED</a:t>
            </a:r>
            <a:r>
              <a:rPr lang="en-US" dirty="0"/>
              <a:t> lights to </a:t>
            </a:r>
            <a:r>
              <a:rPr lang="en-US" b="1" dirty="0"/>
              <a:t>green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Raise its </a:t>
            </a:r>
            <a:r>
              <a:rPr lang="en-US" b="1" dirty="0"/>
              <a:t>arms</a:t>
            </a:r>
            <a:r>
              <a:rPr lang="en-US" dirty="0"/>
              <a:t> in </a:t>
            </a:r>
            <a:r>
              <a:rPr lang="en-US" b="1" dirty="0"/>
              <a:t>a welcoming gesture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Nods its </a:t>
            </a:r>
            <a:r>
              <a:rPr lang="en-US" b="1" dirty="0"/>
              <a:t>head up and down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3974262"/>
            <a:ext cx="1542634" cy="22282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97" y="3974262"/>
            <a:ext cx="1341129" cy="2236175"/>
          </a:xfrm>
          <a:prstGeom prst="rect">
            <a:avLst/>
          </a:prstGeom>
        </p:spPr>
      </p:pic>
      <p:sp>
        <p:nvSpPr>
          <p:cNvPr id="49" name="Slide Number Placeholder 4"/>
          <p:cNvSpPr txBox="1">
            <a:spLocks/>
          </p:cNvSpPr>
          <p:nvPr/>
        </p:nvSpPr>
        <p:spPr>
          <a:xfrm>
            <a:off x="320173" y="6172202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3ED49D5-0C8D-45EF-BCC6-B5A50BBB4427}" type="slidenum">
              <a:rPr lang="en-US" sz="2000" smtClean="0"/>
              <a:pPr>
                <a:defRPr/>
              </a:pPr>
              <a:t>12</a:t>
            </a:fld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4082338" y="6195028"/>
            <a:ext cx="436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2 : Positive gestures of Nao Robot 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  <p:sp>
        <p:nvSpPr>
          <p:cNvPr id="38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39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43" name="Right Arrow 42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46" name="Right Arrow 45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814833" y="551565"/>
            <a:ext cx="407578" cy="270226"/>
            <a:chOff x="2107478" y="-135113"/>
            <a:chExt cx="407578" cy="270226"/>
          </a:xfrm>
        </p:grpSpPr>
        <p:sp>
          <p:nvSpPr>
            <p:cNvPr id="50" name="Right Arrow 49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55" name="Right Arrow 54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57" name="Rounded Rectangle 56"/>
          <p:cNvSpPr/>
          <p:nvPr/>
        </p:nvSpPr>
        <p:spPr>
          <a:xfrm>
            <a:off x="338215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10561402" y="47613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3713322" y="47874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5486855" y="4971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2007669" y="4595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5066560" y="572701"/>
            <a:ext cx="407578" cy="270226"/>
            <a:chOff x="2107478" y="-135113"/>
            <a:chExt cx="407578" cy="270226"/>
          </a:xfrm>
        </p:grpSpPr>
        <p:sp>
          <p:nvSpPr>
            <p:cNvPr id="63" name="Right Arrow 62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66" name="Right Arrow 65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68" name="Rounded Rectangle 67"/>
          <p:cNvSpPr/>
          <p:nvPr/>
        </p:nvSpPr>
        <p:spPr>
          <a:xfrm>
            <a:off x="8844622" y="44569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7126348" y="434338"/>
            <a:ext cx="1431872" cy="489410"/>
            <a:chOff x="4470" y="3229823"/>
            <a:chExt cx="1860377" cy="489410"/>
          </a:xfrm>
        </p:grpSpPr>
        <p:sp>
          <p:nvSpPr>
            <p:cNvPr id="70" name="Rounded Rectangle 69"/>
            <p:cNvSpPr/>
            <p:nvPr/>
          </p:nvSpPr>
          <p:spPr>
            <a:xfrm>
              <a:off x="45546" y="3229823"/>
              <a:ext cx="1819300" cy="4894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Rounded Rectangle 4"/>
            <p:cNvSpPr/>
            <p:nvPr/>
          </p:nvSpPr>
          <p:spPr>
            <a:xfrm>
              <a:off x="4470" y="3295623"/>
              <a:ext cx="1860377" cy="3859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Methodology</a:t>
              </a:r>
              <a:endPara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46127036"/>
      </p:ext>
    </p:extLst>
  </p:cSld>
  <p:clrMapOvr>
    <a:masterClrMapping/>
  </p:clrMapOvr>
  <p:transition spd="slow" advTm="23815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 txBox="1">
            <a:spLocks/>
          </p:cNvSpPr>
          <p:nvPr/>
        </p:nvSpPr>
        <p:spPr>
          <a:xfrm>
            <a:off x="421579" y="1080647"/>
            <a:ext cx="5828926" cy="465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Scenario 2: Negative Responses</a:t>
            </a:r>
            <a:endParaRPr lang="en-US" sz="2200" dirty="0"/>
          </a:p>
        </p:txBody>
      </p:sp>
      <p:sp>
        <p:nvSpPr>
          <p:cNvPr id="41" name="TextBox 40"/>
          <p:cNvSpPr txBox="1"/>
          <p:nvPr/>
        </p:nvSpPr>
        <p:spPr>
          <a:xfrm>
            <a:off x="699414" y="1590023"/>
            <a:ext cx="105003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heath is </a:t>
            </a:r>
            <a:r>
              <a:rPr lang="en-US" sz="2000" b="1" dirty="0"/>
              <a:t>not good</a:t>
            </a:r>
            <a:r>
              <a:rPr lang="en-US" sz="2000" dirty="0"/>
              <a:t> then Nao express the negative vibes by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Change </a:t>
            </a:r>
            <a:r>
              <a:rPr lang="en-US" b="1" dirty="0"/>
              <a:t>LED</a:t>
            </a:r>
            <a:r>
              <a:rPr lang="en-US" dirty="0"/>
              <a:t> lights to </a:t>
            </a:r>
            <a:r>
              <a:rPr lang="en-US" b="1" dirty="0"/>
              <a:t>red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Lift its </a:t>
            </a:r>
            <a:r>
              <a:rPr lang="en-US" b="1" dirty="0"/>
              <a:t>arms to head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Nods its </a:t>
            </a:r>
            <a:r>
              <a:rPr lang="en-US" b="1" dirty="0"/>
              <a:t>head left and right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2892519"/>
            <a:ext cx="1823012" cy="2633239"/>
          </a:xfrm>
          <a:prstGeom prst="rect">
            <a:avLst/>
          </a:prstGeom>
        </p:spPr>
      </p:pic>
      <p:sp>
        <p:nvSpPr>
          <p:cNvPr id="49" name="Slide Number Placeholder 4"/>
          <p:cNvSpPr txBox="1">
            <a:spLocks/>
          </p:cNvSpPr>
          <p:nvPr/>
        </p:nvSpPr>
        <p:spPr>
          <a:xfrm>
            <a:off x="320173" y="6172202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3ED49D5-0C8D-45EF-BCC6-B5A50BBB4427}" type="slidenum">
              <a:rPr lang="en-US" sz="2000" smtClean="0"/>
              <a:pPr>
                <a:defRPr/>
              </a:pPr>
              <a:t>13</a:t>
            </a:fld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3753116" y="5518275"/>
            <a:ext cx="436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3 : Negative gestures of Nao Robot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283" y="2866972"/>
            <a:ext cx="1544729" cy="26284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  <p:sp>
        <p:nvSpPr>
          <p:cNvPr id="38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42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44" name="Right Arrow 43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47" name="Right Arrow 46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8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814833" y="551565"/>
            <a:ext cx="407578" cy="270226"/>
            <a:chOff x="2107478" y="-135113"/>
            <a:chExt cx="407578" cy="270226"/>
          </a:xfrm>
        </p:grpSpPr>
        <p:sp>
          <p:nvSpPr>
            <p:cNvPr id="52" name="Right Arrow 5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55" name="Right Arrow 54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57" name="Rounded Rectangle 56"/>
          <p:cNvSpPr/>
          <p:nvPr/>
        </p:nvSpPr>
        <p:spPr>
          <a:xfrm>
            <a:off x="338215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10561402" y="47613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3713322" y="47874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5486855" y="4971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2007669" y="4595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5066560" y="572701"/>
            <a:ext cx="407578" cy="270226"/>
            <a:chOff x="2107478" y="-135113"/>
            <a:chExt cx="407578" cy="270226"/>
          </a:xfrm>
        </p:grpSpPr>
        <p:sp>
          <p:nvSpPr>
            <p:cNvPr id="63" name="Right Arrow 62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66" name="Right Arrow 65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68" name="Rounded Rectangle 67"/>
          <p:cNvSpPr/>
          <p:nvPr/>
        </p:nvSpPr>
        <p:spPr>
          <a:xfrm>
            <a:off x="8844622" y="44569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7126348" y="434338"/>
            <a:ext cx="1431872" cy="489410"/>
            <a:chOff x="4470" y="3229823"/>
            <a:chExt cx="1860377" cy="489410"/>
          </a:xfrm>
        </p:grpSpPr>
        <p:sp>
          <p:nvSpPr>
            <p:cNvPr id="70" name="Rounded Rectangle 69"/>
            <p:cNvSpPr/>
            <p:nvPr/>
          </p:nvSpPr>
          <p:spPr>
            <a:xfrm>
              <a:off x="45546" y="3229823"/>
              <a:ext cx="1819300" cy="4894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Rounded Rectangle 4"/>
            <p:cNvSpPr/>
            <p:nvPr/>
          </p:nvSpPr>
          <p:spPr>
            <a:xfrm>
              <a:off x="4470" y="3295623"/>
              <a:ext cx="1860377" cy="3859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Methodology</a:t>
              </a:r>
              <a:endPara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6148901"/>
      </p:ext>
    </p:extLst>
  </p:cSld>
  <p:clrMapOvr>
    <a:masterClrMapping/>
  </p:clrMapOvr>
  <p:transition spd="slow" advTm="11286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4"/>
          <p:cNvSpPr txBox="1">
            <a:spLocks/>
          </p:cNvSpPr>
          <p:nvPr/>
        </p:nvSpPr>
        <p:spPr>
          <a:xfrm>
            <a:off x="320173" y="6172202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3ED49D5-0C8D-45EF-BCC6-B5A50BBB4427}" type="slidenum">
              <a:rPr lang="en-US" sz="2000" smtClean="0"/>
              <a:pPr>
                <a:defRPr/>
              </a:pPr>
              <a:t>14</a:t>
            </a:fld>
            <a:endParaRPr lang="en-US" sz="2000" dirty="0"/>
          </a:p>
        </p:txBody>
      </p:sp>
      <p:pic>
        <p:nvPicPr>
          <p:cNvPr id="2" name="video-output-7D351B6E-48A5-4BBB-B4CB-5B25B915C1D0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6255" y="1408387"/>
            <a:ext cx="4800600" cy="4800600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421579" y="939236"/>
            <a:ext cx="5828926" cy="465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Scenario 1: Positive Gesture</a:t>
            </a:r>
            <a:endParaRPr lang="en-US" sz="2200" dirty="0"/>
          </a:p>
        </p:txBody>
      </p:sp>
      <p:pic>
        <p:nvPicPr>
          <p:cNvPr id="3" name="video-output-50C10377-865A-4392-9C16-8C33D65E7562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70611" y="1333955"/>
            <a:ext cx="4953001" cy="4953001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5955271" y="908270"/>
            <a:ext cx="5828926" cy="465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Scenario 2: Negative Gesture</a:t>
            </a:r>
            <a:endParaRPr lang="en-US" sz="2200" dirty="0"/>
          </a:p>
        </p:txBody>
      </p:sp>
      <p:sp>
        <p:nvSpPr>
          <p:cNvPr id="36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38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40" name="Right Arrow 39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43" name="Right Arrow 42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814833" y="551565"/>
            <a:ext cx="407578" cy="270226"/>
            <a:chOff x="2107478" y="-135113"/>
            <a:chExt cx="407578" cy="270226"/>
          </a:xfrm>
        </p:grpSpPr>
        <p:sp>
          <p:nvSpPr>
            <p:cNvPr id="46" name="Right Arrow 45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49" name="Right Arrow 4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338215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10561402" y="47613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3" name="Rounded Rectangle 52"/>
          <p:cNvSpPr/>
          <p:nvPr/>
        </p:nvSpPr>
        <p:spPr>
          <a:xfrm>
            <a:off x="3713322" y="47874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5486855" y="4971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5" name="Rounded Rectangle 54"/>
          <p:cNvSpPr/>
          <p:nvPr/>
        </p:nvSpPr>
        <p:spPr>
          <a:xfrm>
            <a:off x="2007669" y="4595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5066560" y="572701"/>
            <a:ext cx="407578" cy="270226"/>
            <a:chOff x="2107478" y="-135113"/>
            <a:chExt cx="407578" cy="270226"/>
          </a:xfrm>
        </p:grpSpPr>
        <p:sp>
          <p:nvSpPr>
            <p:cNvPr id="57" name="Right Arrow 56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60" name="Right Arrow 59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1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8844622" y="44569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7126348" y="434338"/>
            <a:ext cx="1431872" cy="489410"/>
            <a:chOff x="4470" y="3229823"/>
            <a:chExt cx="1860377" cy="489410"/>
          </a:xfrm>
        </p:grpSpPr>
        <p:sp>
          <p:nvSpPr>
            <p:cNvPr id="64" name="Rounded Rectangle 63"/>
            <p:cNvSpPr/>
            <p:nvPr/>
          </p:nvSpPr>
          <p:spPr>
            <a:xfrm>
              <a:off x="45546" y="3229823"/>
              <a:ext cx="1819300" cy="4894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Rounded Rectangle 4"/>
            <p:cNvSpPr/>
            <p:nvPr/>
          </p:nvSpPr>
          <p:spPr>
            <a:xfrm>
              <a:off x="4470" y="3295623"/>
              <a:ext cx="1860377" cy="3859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Methodology</a:t>
              </a:r>
              <a:endPara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0565235"/>
      </p:ext>
    </p:extLst>
  </p:cSld>
  <p:clrMapOvr>
    <a:masterClrMapping/>
  </p:clrMapOvr>
  <p:transition spd="slow" advTm="20234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77" objId="2"/>
        <p14:triggerEvt type="onClick" time="977" objId="2"/>
        <p14:playEvt time="10517" objId="3"/>
        <p14:triggerEvt type="onClick" time="10517" objId="3"/>
        <p14:stopEvt time="12333" objId="2"/>
        <p14:stopEvt time="20234" objId="3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4"/>
          <p:cNvSpPr txBox="1">
            <a:spLocks/>
          </p:cNvSpPr>
          <p:nvPr/>
        </p:nvSpPr>
        <p:spPr>
          <a:xfrm>
            <a:off x="320173" y="6172202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3ED49D5-0C8D-45EF-BCC6-B5A50BBB4427}" type="slidenum">
              <a:rPr lang="en-US" sz="2000" smtClean="0"/>
              <a:pPr>
                <a:defRPr/>
              </a:pPr>
              <a:t>15</a:t>
            </a:fld>
            <a:endParaRPr lang="en-US" sz="20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  <p:sp>
        <p:nvSpPr>
          <p:cNvPr id="34" name="Title 1"/>
          <p:cNvSpPr txBox="1">
            <a:spLocks/>
          </p:cNvSpPr>
          <p:nvPr/>
        </p:nvSpPr>
        <p:spPr>
          <a:xfrm>
            <a:off x="421579" y="1080647"/>
            <a:ext cx="5828926" cy="465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Manipulated Nao Touch Behavior</a:t>
            </a:r>
            <a:endParaRPr lang="en-US" sz="2200" dirty="0"/>
          </a:p>
        </p:txBody>
      </p:sp>
      <p:sp>
        <p:nvSpPr>
          <p:cNvPr id="35" name="TextBox 34"/>
          <p:cNvSpPr txBox="1"/>
          <p:nvPr/>
        </p:nvSpPr>
        <p:spPr>
          <a:xfrm>
            <a:off x="699414" y="1590023"/>
            <a:ext cx="10500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Nao has various basic commands and behaviors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99413" y="2106186"/>
            <a:ext cx="9551553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000" b="1" dirty="0"/>
              <a:t>Touch Manipulation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Nao robot has nine tactile sensors and eight pressure sensors [7]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Webots</a:t>
            </a:r>
            <a:r>
              <a:rPr lang="en-US" dirty="0"/>
              <a:t> simulation, it was challenging to manipulate the Nao sensors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/>
              <a:t>rand()</a:t>
            </a:r>
            <a:r>
              <a:rPr lang="en-US" b="1" dirty="0"/>
              <a:t> </a:t>
            </a:r>
            <a:r>
              <a:rPr lang="en-US" dirty="0"/>
              <a:t>function, which generates either </a:t>
            </a:r>
            <a:r>
              <a:rPr lang="en-US" b="1" dirty="0"/>
              <a:t>1 or 0 </a:t>
            </a:r>
            <a:r>
              <a:rPr lang="en-US" dirty="0"/>
              <a:t>when the Nao robot touches a human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Nao generates a </a:t>
            </a:r>
            <a:r>
              <a:rPr lang="en-US" b="1" dirty="0"/>
              <a:t>1</a:t>
            </a:r>
            <a:r>
              <a:rPr lang="en-US" dirty="0"/>
              <a:t>, it indicates a </a:t>
            </a:r>
            <a:r>
              <a:rPr lang="en-US" b="1" dirty="0"/>
              <a:t>good health </a:t>
            </a:r>
            <a:r>
              <a:rPr lang="en-US" dirty="0"/>
              <a:t>condition or </a:t>
            </a:r>
            <a:r>
              <a:rPr lang="en-US" b="1" dirty="0"/>
              <a:t>positive</a:t>
            </a:r>
            <a:r>
              <a:rPr lang="en-US" dirty="0"/>
              <a:t> </a:t>
            </a:r>
            <a:r>
              <a:rPr lang="en-US" b="1" dirty="0"/>
              <a:t>vibes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When Nao generates a </a:t>
            </a:r>
            <a:r>
              <a:rPr lang="en-US" b="1" dirty="0"/>
              <a:t>0, </a:t>
            </a:r>
            <a:r>
              <a:rPr lang="en-US" dirty="0"/>
              <a:t>it indicates a poor health condition or </a:t>
            </a:r>
            <a:r>
              <a:rPr lang="en-US" b="1" dirty="0"/>
              <a:t>negative</a:t>
            </a:r>
            <a:r>
              <a:rPr lang="en-US" dirty="0"/>
              <a:t> </a:t>
            </a:r>
            <a:r>
              <a:rPr lang="en-US" b="1" dirty="0"/>
              <a:t>vibes</a:t>
            </a:r>
            <a:endParaRPr lang="en-US" dirty="0"/>
          </a:p>
        </p:txBody>
      </p:sp>
      <p:sp>
        <p:nvSpPr>
          <p:cNvPr id="37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38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40" name="Right Arrow 39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43" name="Right Arrow 42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814833" y="551565"/>
            <a:ext cx="407578" cy="270226"/>
            <a:chOff x="2107478" y="-135113"/>
            <a:chExt cx="407578" cy="270226"/>
          </a:xfrm>
        </p:grpSpPr>
        <p:sp>
          <p:nvSpPr>
            <p:cNvPr id="46" name="Right Arrow 45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49" name="Right Arrow 4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51" name="Rounded Rectangle 50"/>
          <p:cNvSpPr/>
          <p:nvPr/>
        </p:nvSpPr>
        <p:spPr>
          <a:xfrm>
            <a:off x="338215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10561402" y="47613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3" name="Rounded Rectangle 52"/>
          <p:cNvSpPr/>
          <p:nvPr/>
        </p:nvSpPr>
        <p:spPr>
          <a:xfrm>
            <a:off x="3713322" y="47874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5486855" y="4971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5" name="Rounded Rectangle 54"/>
          <p:cNvSpPr/>
          <p:nvPr/>
        </p:nvSpPr>
        <p:spPr>
          <a:xfrm>
            <a:off x="2007669" y="4595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5066560" y="572701"/>
            <a:ext cx="407578" cy="270226"/>
            <a:chOff x="2107478" y="-135113"/>
            <a:chExt cx="407578" cy="270226"/>
          </a:xfrm>
        </p:grpSpPr>
        <p:sp>
          <p:nvSpPr>
            <p:cNvPr id="57" name="Right Arrow 56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60" name="Right Arrow 59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1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8844622" y="44569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7126348" y="434338"/>
            <a:ext cx="1431872" cy="489410"/>
            <a:chOff x="4470" y="3229823"/>
            <a:chExt cx="1860377" cy="489410"/>
          </a:xfrm>
        </p:grpSpPr>
        <p:sp>
          <p:nvSpPr>
            <p:cNvPr id="64" name="Rounded Rectangle 63"/>
            <p:cNvSpPr/>
            <p:nvPr/>
          </p:nvSpPr>
          <p:spPr>
            <a:xfrm>
              <a:off x="45546" y="3229823"/>
              <a:ext cx="1819300" cy="4894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Rounded Rectangle 4"/>
            <p:cNvSpPr/>
            <p:nvPr/>
          </p:nvSpPr>
          <p:spPr>
            <a:xfrm>
              <a:off x="4470" y="3295623"/>
              <a:ext cx="1860377" cy="3859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Methodology</a:t>
              </a:r>
              <a:endPara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65398241"/>
      </p:ext>
    </p:extLst>
  </p:cSld>
  <p:clrMapOvr>
    <a:masterClrMapping/>
  </p:clrMapOvr>
  <p:transition spd="slow" advTm="16719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4"/>
          <p:cNvSpPr txBox="1">
            <a:spLocks/>
          </p:cNvSpPr>
          <p:nvPr/>
        </p:nvSpPr>
        <p:spPr>
          <a:xfrm>
            <a:off x="320173" y="6172202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3ED49D5-0C8D-45EF-BCC6-B5A50BBB4427}" type="slidenum">
              <a:rPr lang="en-US" sz="2000" smtClean="0"/>
              <a:pPr>
                <a:defRPr/>
              </a:pPr>
              <a:t>16</a:t>
            </a:fld>
            <a:endParaRPr lang="en-US" sz="20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  <p:sp>
        <p:nvSpPr>
          <p:cNvPr id="34" name="Title 1"/>
          <p:cNvSpPr txBox="1">
            <a:spLocks/>
          </p:cNvSpPr>
          <p:nvPr/>
        </p:nvSpPr>
        <p:spPr>
          <a:xfrm>
            <a:off x="421579" y="1080647"/>
            <a:ext cx="5828926" cy="465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Manipulated Nao Touch Behavior (cont.)</a:t>
            </a:r>
            <a:endParaRPr lang="en-US" sz="2200" dirty="0"/>
          </a:p>
        </p:txBody>
      </p:sp>
      <p:sp>
        <p:nvSpPr>
          <p:cNvPr id="36" name="TextBox 35"/>
          <p:cNvSpPr txBox="1"/>
          <p:nvPr/>
        </p:nvSpPr>
        <p:spPr>
          <a:xfrm>
            <a:off x="623367" y="1545673"/>
            <a:ext cx="5688223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en-US" sz="2000" b="1" dirty="0"/>
              <a:t>Hand and Head Gestures Manipulation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Nao uses these basic commands to navigate towards adult individuals.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 introduced </a:t>
            </a:r>
            <a:r>
              <a:rPr lang="en-US" b="1" dirty="0"/>
              <a:t>three new hand gestures </a:t>
            </a:r>
            <a:r>
              <a:rPr lang="en-US" dirty="0"/>
              <a:t>for health monitoring purposes: </a:t>
            </a:r>
            <a:r>
              <a:rPr lang="en-US" b="1" i="1" dirty="0"/>
              <a:t>handshake(), </a:t>
            </a:r>
            <a:r>
              <a:rPr lang="en-US" b="1" i="1" dirty="0" err="1"/>
              <a:t>sadmotion</a:t>
            </a:r>
            <a:r>
              <a:rPr lang="en-US" b="1" i="1" dirty="0"/>
              <a:t>(), and </a:t>
            </a:r>
            <a:r>
              <a:rPr lang="en-US" b="1" i="1" dirty="0" err="1"/>
              <a:t>happymotion</a:t>
            </a:r>
            <a:r>
              <a:rPr lang="en-US" b="1" i="1" dirty="0"/>
              <a:t>()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Nao generates a </a:t>
            </a:r>
            <a:r>
              <a:rPr lang="en-US" b="1" dirty="0"/>
              <a:t>1</a:t>
            </a:r>
            <a:r>
              <a:rPr lang="en-US" dirty="0"/>
              <a:t>, it indicates the </a:t>
            </a:r>
            <a:r>
              <a:rPr lang="en-US" b="1" i="1" dirty="0" err="1"/>
              <a:t>happymotion</a:t>
            </a:r>
            <a:r>
              <a:rPr lang="en-US" b="1" i="1" dirty="0"/>
              <a:t>()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When Nao generates a </a:t>
            </a:r>
            <a:r>
              <a:rPr lang="en-US" b="1" dirty="0"/>
              <a:t>0, </a:t>
            </a:r>
            <a:r>
              <a:rPr lang="en-US" dirty="0"/>
              <a:t>it indicates the </a:t>
            </a:r>
            <a:r>
              <a:rPr lang="en-US" b="1" i="1" dirty="0" err="1"/>
              <a:t>sadmotion</a:t>
            </a:r>
            <a:r>
              <a:rPr lang="en-US" b="1" i="1" dirty="0"/>
              <a:t>(),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378" y="1174823"/>
            <a:ext cx="2551083" cy="37851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236" y="1146520"/>
            <a:ext cx="2399496" cy="376890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343474" y="5268458"/>
            <a:ext cx="6644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4 : Snapshot of the Nao robot displaying: (a) Positive gesture the robot raises its arms and (b) negative gesture the robot lifts its arm to its head.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141344" y="4953171"/>
            <a:ext cx="472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  Positive                        (b) Negative</a:t>
            </a:r>
          </a:p>
        </p:txBody>
      </p:sp>
      <p:sp>
        <p:nvSpPr>
          <p:cNvPr id="39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40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42" name="Right Arrow 4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45" name="Right Arrow 44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814833" y="551565"/>
            <a:ext cx="407578" cy="270226"/>
            <a:chOff x="2107478" y="-135113"/>
            <a:chExt cx="407578" cy="270226"/>
          </a:xfrm>
        </p:grpSpPr>
        <p:sp>
          <p:nvSpPr>
            <p:cNvPr id="48" name="Right Arrow 47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51" name="Right Arrow 50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53" name="Rounded Rectangle 52"/>
          <p:cNvSpPr/>
          <p:nvPr/>
        </p:nvSpPr>
        <p:spPr>
          <a:xfrm>
            <a:off x="338215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10561402" y="47613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5" name="Rounded Rectangle 54"/>
          <p:cNvSpPr/>
          <p:nvPr/>
        </p:nvSpPr>
        <p:spPr>
          <a:xfrm>
            <a:off x="3713322" y="47874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5486855" y="4971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7" name="Rounded Rectangle 56"/>
          <p:cNvSpPr/>
          <p:nvPr/>
        </p:nvSpPr>
        <p:spPr>
          <a:xfrm>
            <a:off x="2007669" y="4595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5066560" y="572701"/>
            <a:ext cx="407578" cy="270226"/>
            <a:chOff x="2107478" y="-135113"/>
            <a:chExt cx="407578" cy="270226"/>
          </a:xfrm>
        </p:grpSpPr>
        <p:sp>
          <p:nvSpPr>
            <p:cNvPr id="59" name="Right Arrow 5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62" name="Right Arrow 6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64" name="Rounded Rectangle 63"/>
          <p:cNvSpPr/>
          <p:nvPr/>
        </p:nvSpPr>
        <p:spPr>
          <a:xfrm>
            <a:off x="8844622" y="44569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7126348" y="434338"/>
            <a:ext cx="1431872" cy="489410"/>
            <a:chOff x="4470" y="3229823"/>
            <a:chExt cx="1860377" cy="489410"/>
          </a:xfrm>
        </p:grpSpPr>
        <p:sp>
          <p:nvSpPr>
            <p:cNvPr id="66" name="Rounded Rectangle 65"/>
            <p:cNvSpPr/>
            <p:nvPr/>
          </p:nvSpPr>
          <p:spPr>
            <a:xfrm>
              <a:off x="45546" y="3229823"/>
              <a:ext cx="1819300" cy="4894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Rounded Rectangle 4"/>
            <p:cNvSpPr/>
            <p:nvPr/>
          </p:nvSpPr>
          <p:spPr>
            <a:xfrm>
              <a:off x="4470" y="3295623"/>
              <a:ext cx="1860377" cy="3859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Methodology</a:t>
              </a:r>
              <a:endPara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68914140"/>
      </p:ext>
    </p:extLst>
  </p:cSld>
  <p:clrMapOvr>
    <a:masterClrMapping/>
  </p:clrMapOvr>
  <p:transition spd="slow" advTm="1560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4"/>
          <p:cNvSpPr txBox="1">
            <a:spLocks/>
          </p:cNvSpPr>
          <p:nvPr/>
        </p:nvSpPr>
        <p:spPr>
          <a:xfrm>
            <a:off x="320173" y="6172202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3ED49D5-0C8D-45EF-BCC6-B5A50BBB4427}" type="slidenum">
              <a:rPr lang="en-US" sz="2000" smtClean="0"/>
              <a:pPr>
                <a:defRPr/>
              </a:pPr>
              <a:t>17</a:t>
            </a:fld>
            <a:endParaRPr lang="en-US" sz="20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  <p:sp>
        <p:nvSpPr>
          <p:cNvPr id="34" name="Title 1"/>
          <p:cNvSpPr txBox="1">
            <a:spLocks/>
          </p:cNvSpPr>
          <p:nvPr/>
        </p:nvSpPr>
        <p:spPr>
          <a:xfrm>
            <a:off x="421579" y="1080647"/>
            <a:ext cx="5828926" cy="465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Manipulated Nao Touch Behavior (cont.)</a:t>
            </a:r>
            <a:endParaRPr lang="en-US" sz="2200" dirty="0"/>
          </a:p>
        </p:txBody>
      </p:sp>
      <p:sp>
        <p:nvSpPr>
          <p:cNvPr id="36" name="TextBox 35"/>
          <p:cNvSpPr txBox="1"/>
          <p:nvPr/>
        </p:nvSpPr>
        <p:spPr>
          <a:xfrm>
            <a:off x="623367" y="1545673"/>
            <a:ext cx="6918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en-US" sz="2000" b="1" dirty="0"/>
              <a:t>Hand and Head Gestures Manipulation (cont.)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05634" y="5690427"/>
            <a:ext cx="913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5 : Snapshot of the Nao robot displaying: (a) Positive gesture and (b) Negative gesture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05635" y="5103168"/>
            <a:ext cx="934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(a) Nodding the head up and down                          (b) Nodding the head left to right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474138" y="1945783"/>
            <a:ext cx="12717" cy="3455489"/>
          </a:xfrm>
          <a:prstGeom prst="line">
            <a:avLst/>
          </a:prstGeom>
          <a:ln w="254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88" y="1987810"/>
            <a:ext cx="1978219" cy="3085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287" y="2010699"/>
            <a:ext cx="1881303" cy="3110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438" y="2010699"/>
            <a:ext cx="2047707" cy="29904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198" y="2010699"/>
            <a:ext cx="2134572" cy="2990463"/>
          </a:xfrm>
          <a:prstGeom prst="rect">
            <a:avLst/>
          </a:prstGeom>
        </p:spPr>
      </p:pic>
      <p:sp>
        <p:nvSpPr>
          <p:cNvPr id="42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43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45" name="Right Arrow 44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48" name="Right Arrow 47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814833" y="551565"/>
            <a:ext cx="407578" cy="270226"/>
            <a:chOff x="2107478" y="-135113"/>
            <a:chExt cx="407578" cy="270226"/>
          </a:xfrm>
        </p:grpSpPr>
        <p:sp>
          <p:nvSpPr>
            <p:cNvPr id="51" name="Right Arrow 50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54" name="Right Arrow 53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5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56" name="Rounded Rectangle 55"/>
          <p:cNvSpPr/>
          <p:nvPr/>
        </p:nvSpPr>
        <p:spPr>
          <a:xfrm>
            <a:off x="338215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7" name="Rounded Rectangle 56"/>
          <p:cNvSpPr/>
          <p:nvPr/>
        </p:nvSpPr>
        <p:spPr>
          <a:xfrm>
            <a:off x="10561402" y="47613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3713322" y="47874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5486855" y="4971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2007669" y="4595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5066560" y="572701"/>
            <a:ext cx="407578" cy="270226"/>
            <a:chOff x="2107478" y="-135113"/>
            <a:chExt cx="407578" cy="270226"/>
          </a:xfrm>
        </p:grpSpPr>
        <p:sp>
          <p:nvSpPr>
            <p:cNvPr id="62" name="Right Arrow 6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65" name="Right Arrow 64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67" name="Rounded Rectangle 66"/>
          <p:cNvSpPr/>
          <p:nvPr/>
        </p:nvSpPr>
        <p:spPr>
          <a:xfrm>
            <a:off x="8844622" y="44569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7126348" y="434338"/>
            <a:ext cx="1431872" cy="489410"/>
            <a:chOff x="4470" y="3229823"/>
            <a:chExt cx="1860377" cy="489410"/>
          </a:xfrm>
        </p:grpSpPr>
        <p:sp>
          <p:nvSpPr>
            <p:cNvPr id="69" name="Rounded Rectangle 68"/>
            <p:cNvSpPr/>
            <p:nvPr/>
          </p:nvSpPr>
          <p:spPr>
            <a:xfrm>
              <a:off x="45546" y="3229823"/>
              <a:ext cx="1819300" cy="4894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Rounded Rectangle 4"/>
            <p:cNvSpPr/>
            <p:nvPr/>
          </p:nvSpPr>
          <p:spPr>
            <a:xfrm>
              <a:off x="4470" y="3295623"/>
              <a:ext cx="1860377" cy="3859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Methodology</a:t>
              </a:r>
              <a:endPara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99154419"/>
      </p:ext>
    </p:extLst>
  </p:cSld>
  <p:clrMapOvr>
    <a:masterClrMapping/>
  </p:clrMapOvr>
  <p:transition spd="slow" advTm="496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4"/>
          <p:cNvSpPr txBox="1">
            <a:spLocks/>
          </p:cNvSpPr>
          <p:nvPr/>
        </p:nvSpPr>
        <p:spPr>
          <a:xfrm>
            <a:off x="320173" y="6172202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3ED49D5-0C8D-45EF-BCC6-B5A50BBB4427}" type="slidenum">
              <a:rPr lang="en-US" sz="2000" smtClean="0"/>
              <a:pPr>
                <a:defRPr/>
              </a:pPr>
              <a:t>18</a:t>
            </a:fld>
            <a:endParaRPr lang="en-US" sz="20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  <p:sp>
        <p:nvSpPr>
          <p:cNvPr id="34" name="Title 1"/>
          <p:cNvSpPr txBox="1">
            <a:spLocks/>
          </p:cNvSpPr>
          <p:nvPr/>
        </p:nvSpPr>
        <p:spPr>
          <a:xfrm>
            <a:off x="421579" y="1080647"/>
            <a:ext cx="5828926" cy="465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Manipulated Nao Touch Behavior (cont.)</a:t>
            </a:r>
            <a:endParaRPr lang="en-US" sz="2200" dirty="0"/>
          </a:p>
        </p:txBody>
      </p:sp>
      <p:sp>
        <p:nvSpPr>
          <p:cNvPr id="36" name="TextBox 35"/>
          <p:cNvSpPr txBox="1"/>
          <p:nvPr/>
        </p:nvSpPr>
        <p:spPr>
          <a:xfrm>
            <a:off x="623368" y="1545673"/>
            <a:ext cx="619146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3"/>
            </a:pPr>
            <a:r>
              <a:rPr lang="en-US" sz="2000" b="1" dirty="0"/>
              <a:t>LED Patterns Manipulated</a:t>
            </a:r>
          </a:p>
          <a:p>
            <a:endParaRPr lang="en-US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Manipulate the Nao robot’s </a:t>
            </a:r>
            <a:r>
              <a:rPr lang="en-US" b="1" dirty="0"/>
              <a:t>two eye LEDs </a:t>
            </a:r>
            <a:r>
              <a:rPr lang="en-US" dirty="0"/>
              <a:t>and </a:t>
            </a:r>
            <a:r>
              <a:rPr lang="en-US" b="1" dirty="0" err="1"/>
              <a:t>ChestBoard</a:t>
            </a:r>
            <a:r>
              <a:rPr lang="en-US" b="1" dirty="0"/>
              <a:t> LED</a:t>
            </a:r>
            <a:r>
              <a:rPr lang="en-US" dirty="0"/>
              <a:t>. </a:t>
            </a:r>
          </a:p>
          <a:p>
            <a:pPr lvl="1"/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Nao receives a value of 1, it shows the </a:t>
            </a:r>
            <a:r>
              <a:rPr lang="en-US" sz="2000" b="1" dirty="0"/>
              <a:t>happy expression</a:t>
            </a:r>
            <a:r>
              <a:rPr lang="en-US" sz="2000" dirty="0"/>
              <a:t> and changes the LED pattern </a:t>
            </a:r>
            <a:r>
              <a:rPr lang="en-US" sz="2000" b="1" dirty="0"/>
              <a:t>GREEN</a:t>
            </a:r>
            <a:r>
              <a:rPr lang="en-US" sz="2000" dirty="0"/>
              <a:t> color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Nao receives a value of 0, it shows the </a:t>
            </a:r>
            <a:r>
              <a:rPr lang="en-US" sz="2000" b="1" dirty="0"/>
              <a:t>sad expression</a:t>
            </a:r>
            <a:r>
              <a:rPr lang="en-US" sz="2000" dirty="0"/>
              <a:t> and changes the LED pattern </a:t>
            </a:r>
            <a:r>
              <a:rPr lang="en-US" sz="2000" b="1" dirty="0"/>
              <a:t>RED</a:t>
            </a:r>
            <a:r>
              <a:rPr lang="en-US" sz="2000" dirty="0"/>
              <a:t> color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6139489" y="5305578"/>
            <a:ext cx="601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6 : Snapshot of the Nao robot displaying: (a) Positive gesture and (b) Negative gesture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04012" y="4936246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(a) Green Color             (b) Red Color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389" y="1945783"/>
            <a:ext cx="2047707" cy="29904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149" y="1945783"/>
            <a:ext cx="2134572" cy="2990463"/>
          </a:xfrm>
          <a:prstGeom prst="rect">
            <a:avLst/>
          </a:prstGeom>
        </p:spPr>
      </p:pic>
      <p:sp>
        <p:nvSpPr>
          <p:cNvPr id="42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43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45" name="Right Arrow 44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48" name="Right Arrow 47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814833" y="551565"/>
            <a:ext cx="407578" cy="270226"/>
            <a:chOff x="2107478" y="-135113"/>
            <a:chExt cx="407578" cy="270226"/>
          </a:xfrm>
        </p:grpSpPr>
        <p:sp>
          <p:nvSpPr>
            <p:cNvPr id="51" name="Right Arrow 50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54" name="Right Arrow 53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5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56" name="Rounded Rectangle 55"/>
          <p:cNvSpPr/>
          <p:nvPr/>
        </p:nvSpPr>
        <p:spPr>
          <a:xfrm>
            <a:off x="338215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7" name="Rounded Rectangle 56"/>
          <p:cNvSpPr/>
          <p:nvPr/>
        </p:nvSpPr>
        <p:spPr>
          <a:xfrm>
            <a:off x="10561402" y="47613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3713322" y="47874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5486855" y="4971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2007669" y="4595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5066560" y="572701"/>
            <a:ext cx="407578" cy="270226"/>
            <a:chOff x="2107478" y="-135113"/>
            <a:chExt cx="407578" cy="270226"/>
          </a:xfrm>
        </p:grpSpPr>
        <p:sp>
          <p:nvSpPr>
            <p:cNvPr id="62" name="Right Arrow 6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65" name="Right Arrow 64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67" name="Rounded Rectangle 66"/>
          <p:cNvSpPr/>
          <p:nvPr/>
        </p:nvSpPr>
        <p:spPr>
          <a:xfrm>
            <a:off x="8844622" y="44569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7126348" y="434338"/>
            <a:ext cx="1431872" cy="489410"/>
            <a:chOff x="4470" y="3229823"/>
            <a:chExt cx="1860377" cy="489410"/>
          </a:xfrm>
        </p:grpSpPr>
        <p:sp>
          <p:nvSpPr>
            <p:cNvPr id="69" name="Rounded Rectangle 68"/>
            <p:cNvSpPr/>
            <p:nvPr/>
          </p:nvSpPr>
          <p:spPr>
            <a:xfrm>
              <a:off x="45546" y="3229823"/>
              <a:ext cx="1819300" cy="4894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Rounded Rectangle 4"/>
            <p:cNvSpPr/>
            <p:nvPr/>
          </p:nvSpPr>
          <p:spPr>
            <a:xfrm>
              <a:off x="4470" y="3295623"/>
              <a:ext cx="1860377" cy="3859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Methodology</a:t>
              </a:r>
              <a:endPara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72219808"/>
      </p:ext>
    </p:extLst>
  </p:cSld>
  <p:clrMapOvr>
    <a:masterClrMapping/>
  </p:clrMapOvr>
  <p:transition spd="slow" advTm="1633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4"/>
          <p:cNvSpPr txBox="1">
            <a:spLocks/>
          </p:cNvSpPr>
          <p:nvPr/>
        </p:nvSpPr>
        <p:spPr>
          <a:xfrm>
            <a:off x="320173" y="6172202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3ED49D5-0C8D-45EF-BCC6-B5A50BBB4427}" type="slidenum">
              <a:rPr lang="en-US" sz="2000" smtClean="0"/>
              <a:pPr>
                <a:defRPr/>
              </a:pPr>
              <a:t>19</a:t>
            </a:fld>
            <a:endParaRPr lang="en-US" sz="20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421579" y="1080647"/>
            <a:ext cx="5828926" cy="465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Participants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675680" y="1545673"/>
            <a:ext cx="10416382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Survey: Google Forms questionnaire </a:t>
            </a:r>
            <a:r>
              <a:rPr lang="en-US" sz="2000" dirty="0"/>
              <a:t>that contained links to two simulation videos.</a:t>
            </a:r>
          </a:p>
          <a:p>
            <a:pPr>
              <a:lnSpc>
                <a:spcPts val="3000"/>
              </a:lnSpc>
            </a:pPr>
            <a:endParaRPr lang="en-US" sz="2000" dirty="0"/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b="1" dirty="0"/>
              <a:t>Eight students</a:t>
            </a:r>
            <a:r>
              <a:rPr lang="en-US" sz="2000" dirty="0"/>
              <a:t>, aged between 22 and 28 (with </a:t>
            </a:r>
            <a:r>
              <a:rPr lang="en-US" sz="2000" b="1" dirty="0"/>
              <a:t>ME= 24.75 and SD = 1.98</a:t>
            </a:r>
            <a:r>
              <a:rPr lang="en-US" sz="2000" dirty="0"/>
              <a:t>), from the University of Waterloo</a:t>
            </a: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All participants had prior experience with robot interaction.</a:t>
            </a: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endParaRPr lang="en-US" sz="2000" b="1" dirty="0"/>
          </a:p>
        </p:txBody>
      </p:sp>
      <p:sp>
        <p:nvSpPr>
          <p:cNvPr id="36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37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39" name="Right Arrow 3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42" name="Right Arrow 4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814833" y="551565"/>
            <a:ext cx="407578" cy="270226"/>
            <a:chOff x="2107478" y="-135113"/>
            <a:chExt cx="407578" cy="270226"/>
          </a:xfrm>
        </p:grpSpPr>
        <p:sp>
          <p:nvSpPr>
            <p:cNvPr id="45" name="Right Arrow 44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48" name="Right Arrow 47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50" name="Rounded Rectangle 49"/>
          <p:cNvSpPr/>
          <p:nvPr/>
        </p:nvSpPr>
        <p:spPr>
          <a:xfrm>
            <a:off x="338215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10561402" y="47613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3713322" y="47874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3" name="Rounded Rectangle 52"/>
          <p:cNvSpPr/>
          <p:nvPr/>
        </p:nvSpPr>
        <p:spPr>
          <a:xfrm>
            <a:off x="5486855" y="4971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2007669" y="4595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5066560" y="572701"/>
            <a:ext cx="407578" cy="270226"/>
            <a:chOff x="2107478" y="-135113"/>
            <a:chExt cx="407578" cy="270226"/>
          </a:xfrm>
        </p:grpSpPr>
        <p:sp>
          <p:nvSpPr>
            <p:cNvPr id="56" name="Right Arrow 55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59" name="Right Arrow 5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61" name="Rounded Rectangle 60"/>
          <p:cNvSpPr/>
          <p:nvPr/>
        </p:nvSpPr>
        <p:spPr>
          <a:xfrm>
            <a:off x="8844622" y="44569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7126348" y="434338"/>
            <a:ext cx="1431872" cy="489410"/>
            <a:chOff x="4470" y="3229823"/>
            <a:chExt cx="1860377" cy="489410"/>
          </a:xfrm>
        </p:grpSpPr>
        <p:sp>
          <p:nvSpPr>
            <p:cNvPr id="63" name="Rounded Rectangle 62"/>
            <p:cNvSpPr/>
            <p:nvPr/>
          </p:nvSpPr>
          <p:spPr>
            <a:xfrm>
              <a:off x="45546" y="3229823"/>
              <a:ext cx="1819300" cy="4894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Rounded Rectangle 4"/>
            <p:cNvSpPr/>
            <p:nvPr/>
          </p:nvSpPr>
          <p:spPr>
            <a:xfrm>
              <a:off x="4470" y="3295623"/>
              <a:ext cx="1860377" cy="3859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Methodology</a:t>
              </a:r>
              <a:endPara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30015046"/>
      </p:ext>
    </p:extLst>
  </p:cSld>
  <p:clrMapOvr>
    <a:masterClrMapping/>
  </p:clrMapOvr>
  <p:transition spd="slow" advTm="12167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2" y="876301"/>
            <a:ext cx="5008563" cy="5257800"/>
          </a:xfrm>
        </p:spPr>
        <p:txBody>
          <a:bodyPr rtlCol="0">
            <a:normAutofit fontScale="92500" lnSpcReduction="20000"/>
          </a:bodyPr>
          <a:lstStyle/>
          <a:p>
            <a:pPr marL="0" indent="0">
              <a:buNone/>
              <a:defRPr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Introduction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Existing Works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Problem Statement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Objectives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Research Questions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Methodology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Results 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Discussion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Conclusion 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Limitations and Future Works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References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20173" y="6172202"/>
            <a:ext cx="711015" cy="304800"/>
          </a:xfrm>
        </p:spPr>
        <p:txBody>
          <a:bodyPr/>
          <a:lstStyle/>
          <a:p>
            <a:pPr>
              <a:defRPr/>
            </a:pPr>
            <a:fld id="{D3ED49D5-0C8D-45EF-BCC6-B5A50BBB4427}" type="slidenum">
              <a:rPr lang="en-US" sz="2000" smtClean="0"/>
              <a:pPr>
                <a:defRPr/>
              </a:pPr>
              <a:t>2</a:t>
            </a:fld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 rot="10800000" flipV="1">
            <a:off x="1056726" y="533401"/>
            <a:ext cx="3221043" cy="59436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6727" y="2775544"/>
            <a:ext cx="3221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+mj-lt"/>
                <a:ea typeface="Abadi MT Condensed Extra Bold" charset="0"/>
                <a:cs typeface="Abadi MT Condensed Extra Bold" charset="0"/>
              </a:rPr>
              <a:t>Outline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72207"/>
      </p:ext>
    </p:extLst>
  </p:cSld>
  <p:clrMapOvr>
    <a:masterClrMapping/>
  </p:clrMapOvr>
  <p:transition advTm="3062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4"/>
          <p:cNvSpPr txBox="1">
            <a:spLocks/>
          </p:cNvSpPr>
          <p:nvPr/>
        </p:nvSpPr>
        <p:spPr>
          <a:xfrm>
            <a:off x="320173" y="6172202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3ED49D5-0C8D-45EF-BCC6-B5A50BBB4427}" type="slidenum">
              <a:rPr lang="en-US" sz="2000" smtClean="0"/>
              <a:pPr>
                <a:defRPr/>
              </a:pPr>
              <a:t>20</a:t>
            </a:fld>
            <a:endParaRPr lang="en-US" sz="20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421579" y="1080647"/>
            <a:ext cx="5828926" cy="465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Procedures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675680" y="1545673"/>
            <a:ext cx="10416382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When the experiment starts, participants are requested to provide </a:t>
            </a:r>
            <a:r>
              <a:rPr lang="en-US" sz="2000" b="1" dirty="0"/>
              <a:t>demographic details </a:t>
            </a:r>
            <a:r>
              <a:rPr lang="en-US" sz="2000" dirty="0"/>
              <a:t>and complete a survey evaluating the Nao robot on its </a:t>
            </a:r>
            <a:r>
              <a:rPr lang="en-US" sz="2000" b="1" dirty="0"/>
              <a:t>non-verbal cues</a:t>
            </a:r>
            <a:r>
              <a:rPr lang="en-US" sz="2000" dirty="0"/>
              <a:t>.</a:t>
            </a:r>
          </a:p>
          <a:p>
            <a:pPr>
              <a:lnSpc>
                <a:spcPts val="3000"/>
              </a:lnSpc>
            </a:pPr>
            <a:endParaRPr lang="en-US" sz="2000" dirty="0"/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Participants are shown two video scenarios featuring a robot caregiver conducting a medical screening</a:t>
            </a:r>
          </a:p>
        </p:txBody>
      </p:sp>
      <p:sp>
        <p:nvSpPr>
          <p:cNvPr id="36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37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39" name="Right Arrow 3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42" name="Right Arrow 4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814833" y="551565"/>
            <a:ext cx="407578" cy="270226"/>
            <a:chOff x="2107478" y="-135113"/>
            <a:chExt cx="407578" cy="270226"/>
          </a:xfrm>
        </p:grpSpPr>
        <p:sp>
          <p:nvSpPr>
            <p:cNvPr id="45" name="Right Arrow 44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48" name="Right Arrow 47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50" name="Rounded Rectangle 49"/>
          <p:cNvSpPr/>
          <p:nvPr/>
        </p:nvSpPr>
        <p:spPr>
          <a:xfrm>
            <a:off x="338215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10561402" y="47613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3713322" y="47874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3" name="Rounded Rectangle 52"/>
          <p:cNvSpPr/>
          <p:nvPr/>
        </p:nvSpPr>
        <p:spPr>
          <a:xfrm>
            <a:off x="5486855" y="4971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2007669" y="4595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5066560" y="572701"/>
            <a:ext cx="407578" cy="270226"/>
            <a:chOff x="2107478" y="-135113"/>
            <a:chExt cx="407578" cy="270226"/>
          </a:xfrm>
        </p:grpSpPr>
        <p:sp>
          <p:nvSpPr>
            <p:cNvPr id="56" name="Right Arrow 55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59" name="Right Arrow 5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61" name="Rounded Rectangle 60"/>
          <p:cNvSpPr/>
          <p:nvPr/>
        </p:nvSpPr>
        <p:spPr>
          <a:xfrm>
            <a:off x="8844622" y="44569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7126348" y="434338"/>
            <a:ext cx="1431872" cy="489410"/>
            <a:chOff x="4470" y="3229823"/>
            <a:chExt cx="1860377" cy="489410"/>
          </a:xfrm>
        </p:grpSpPr>
        <p:sp>
          <p:nvSpPr>
            <p:cNvPr id="63" name="Rounded Rectangle 62"/>
            <p:cNvSpPr/>
            <p:nvPr/>
          </p:nvSpPr>
          <p:spPr>
            <a:xfrm>
              <a:off x="45546" y="3229823"/>
              <a:ext cx="1819300" cy="4894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Rounded Rectangle 4"/>
            <p:cNvSpPr/>
            <p:nvPr/>
          </p:nvSpPr>
          <p:spPr>
            <a:xfrm>
              <a:off x="4470" y="3295623"/>
              <a:ext cx="1860377" cy="3859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Methodology</a:t>
              </a:r>
              <a:endPara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41730302"/>
      </p:ext>
    </p:extLst>
  </p:cSld>
  <p:clrMapOvr>
    <a:masterClrMapping/>
  </p:clrMapOvr>
  <p:transition spd="slow" advTm="13439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4"/>
          <p:cNvSpPr txBox="1">
            <a:spLocks/>
          </p:cNvSpPr>
          <p:nvPr/>
        </p:nvSpPr>
        <p:spPr>
          <a:xfrm>
            <a:off x="320173" y="6172202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3ED49D5-0C8D-45EF-BCC6-B5A50BBB4427}" type="slidenum">
              <a:rPr lang="en-US" sz="2000" smtClean="0"/>
              <a:pPr>
                <a:defRPr/>
              </a:pPr>
              <a:t>21</a:t>
            </a:fld>
            <a:endParaRPr lang="en-US" sz="20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421579" y="1080647"/>
            <a:ext cx="5828926" cy="465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Measures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675680" y="1545673"/>
            <a:ext cx="10416382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research questions aimed to evaluate participant experiences and perceptions in three main domains: </a:t>
            </a:r>
            <a:r>
              <a:rPr lang="en-US" sz="2000" b="1" dirty="0"/>
              <a:t>perception, nonverbal communication efficiency (either LED or hand gesture, trustworthiness (4 independent variable) </a:t>
            </a:r>
          </a:p>
          <a:p>
            <a:pPr>
              <a:lnSpc>
                <a:spcPts val="3000"/>
              </a:lnSpc>
            </a:pPr>
            <a:endParaRPr lang="en-US" sz="2000" b="1" dirty="0"/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Questionnaire items were assessed participant agreement on </a:t>
            </a:r>
            <a:r>
              <a:rPr lang="en-US" sz="2000" b="1" dirty="0"/>
              <a:t>a 5-point Likert scale ranging </a:t>
            </a:r>
            <a:r>
              <a:rPr lang="en-US" sz="2000" dirty="0"/>
              <a:t>from </a:t>
            </a:r>
            <a:r>
              <a:rPr lang="en-US" sz="2000" b="1" dirty="0"/>
              <a:t>1 Strongly Disagree) to 5 (Strongly Agree)</a:t>
            </a:r>
          </a:p>
          <a:p>
            <a:pPr>
              <a:lnSpc>
                <a:spcPts val="3000"/>
              </a:lnSpc>
            </a:pPr>
            <a:endParaRPr lang="en-US" sz="2000" b="1" dirty="0"/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Employ</a:t>
            </a:r>
            <a:r>
              <a:rPr lang="en-US" sz="2000" b="1" dirty="0"/>
              <a:t> mixed-methods approach </a:t>
            </a:r>
            <a:r>
              <a:rPr lang="en-US" sz="2000" dirty="0"/>
              <a:t>with a </a:t>
            </a:r>
            <a:r>
              <a:rPr lang="en-US" sz="2000" b="1" dirty="0"/>
              <a:t>within-subject factorial </a:t>
            </a:r>
            <a:r>
              <a:rPr lang="en-US" sz="2000" dirty="0"/>
              <a:t>design for assessing participant responses based on </a:t>
            </a:r>
            <a:r>
              <a:rPr lang="en-US" sz="2000" b="1" dirty="0"/>
              <a:t>4 independent </a:t>
            </a:r>
            <a:r>
              <a:rPr lang="en-US" sz="2000" dirty="0"/>
              <a:t>variables and </a:t>
            </a:r>
            <a:r>
              <a:rPr lang="en-US" sz="2000" b="1" dirty="0"/>
              <a:t>11 dependent variables</a:t>
            </a:r>
            <a:r>
              <a:rPr lang="en-US" sz="2000" dirty="0"/>
              <a:t>. 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36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37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39" name="Right Arrow 3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42" name="Right Arrow 4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814833" y="551565"/>
            <a:ext cx="407578" cy="270226"/>
            <a:chOff x="2107478" y="-135113"/>
            <a:chExt cx="407578" cy="270226"/>
          </a:xfrm>
        </p:grpSpPr>
        <p:sp>
          <p:nvSpPr>
            <p:cNvPr id="45" name="Right Arrow 44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48" name="Right Arrow 47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50" name="Rounded Rectangle 49"/>
          <p:cNvSpPr/>
          <p:nvPr/>
        </p:nvSpPr>
        <p:spPr>
          <a:xfrm>
            <a:off x="338215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10561402" y="47613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3713322" y="47874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3" name="Rounded Rectangle 52"/>
          <p:cNvSpPr/>
          <p:nvPr/>
        </p:nvSpPr>
        <p:spPr>
          <a:xfrm>
            <a:off x="5486855" y="4971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2007669" y="4595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5066560" y="572701"/>
            <a:ext cx="407578" cy="270226"/>
            <a:chOff x="2107478" y="-135113"/>
            <a:chExt cx="407578" cy="270226"/>
          </a:xfrm>
        </p:grpSpPr>
        <p:sp>
          <p:nvSpPr>
            <p:cNvPr id="56" name="Right Arrow 55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59" name="Right Arrow 5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61" name="Rounded Rectangle 60"/>
          <p:cNvSpPr/>
          <p:nvPr/>
        </p:nvSpPr>
        <p:spPr>
          <a:xfrm>
            <a:off x="8844622" y="44569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7126348" y="434338"/>
            <a:ext cx="1431872" cy="489410"/>
            <a:chOff x="4470" y="3229823"/>
            <a:chExt cx="1860377" cy="489410"/>
          </a:xfrm>
        </p:grpSpPr>
        <p:sp>
          <p:nvSpPr>
            <p:cNvPr id="63" name="Rounded Rectangle 62"/>
            <p:cNvSpPr/>
            <p:nvPr/>
          </p:nvSpPr>
          <p:spPr>
            <a:xfrm>
              <a:off x="45546" y="3229823"/>
              <a:ext cx="1819300" cy="4894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Rounded Rectangle 4"/>
            <p:cNvSpPr/>
            <p:nvPr/>
          </p:nvSpPr>
          <p:spPr>
            <a:xfrm>
              <a:off x="4470" y="3295623"/>
              <a:ext cx="1860377" cy="3859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Methodology</a:t>
              </a:r>
              <a:endPara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89068312"/>
      </p:ext>
    </p:extLst>
  </p:cSld>
  <p:clrMapOvr>
    <a:masterClrMapping/>
  </p:clrMapOvr>
  <p:transition spd="slow" advTm="26620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4"/>
          <p:cNvSpPr txBox="1">
            <a:spLocks/>
          </p:cNvSpPr>
          <p:nvPr/>
        </p:nvSpPr>
        <p:spPr>
          <a:xfrm>
            <a:off x="320173" y="6172202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3ED49D5-0C8D-45EF-BCC6-B5A50BBB4427}" type="slidenum">
              <a:rPr lang="en-US" sz="2000" smtClean="0"/>
              <a:pPr>
                <a:defRPr/>
              </a:pPr>
              <a:t>22</a:t>
            </a:fld>
            <a:endParaRPr lang="en-US" sz="20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421579" y="1080647"/>
            <a:ext cx="5828926" cy="465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Measures (cont.)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675680" y="1545673"/>
            <a:ext cx="10416382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Perception (for RQ1): </a:t>
            </a:r>
            <a:r>
              <a:rPr lang="en-US" sz="2000" dirty="0"/>
              <a:t>Participants assessed specific aspects of </a:t>
            </a:r>
            <a:r>
              <a:rPr lang="en-US" sz="2000" b="1" dirty="0"/>
              <a:t>Nao's touch-based </a:t>
            </a:r>
            <a:r>
              <a:rPr lang="en-US" sz="2000" dirty="0"/>
              <a:t>health monitoring: </a:t>
            </a:r>
            <a:r>
              <a:rPr lang="en-US" sz="2000" b="1" dirty="0"/>
              <a:t>tractability, comfortability, competency, and reliability</a:t>
            </a:r>
          </a:p>
          <a:p>
            <a:pPr>
              <a:lnSpc>
                <a:spcPts val="3000"/>
              </a:lnSpc>
            </a:pPr>
            <a:endParaRPr lang="en-US" sz="2000" b="1" dirty="0"/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Efficiency of Nonverbal Communication (for RQ2): </a:t>
            </a:r>
            <a:r>
              <a:rPr lang="en-US" sz="2000" dirty="0"/>
              <a:t>Participants assessed the </a:t>
            </a:r>
            <a:r>
              <a:rPr lang="en-US" sz="2000" b="1" dirty="0"/>
              <a:t>effectiveness, understandability, and accuracy</a:t>
            </a:r>
          </a:p>
          <a:p>
            <a:pPr>
              <a:lnSpc>
                <a:spcPts val="3000"/>
              </a:lnSpc>
            </a:pPr>
            <a:endParaRPr lang="en-US" sz="2000" b="1" dirty="0"/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Trustworthiness (for RQ3): </a:t>
            </a:r>
            <a:r>
              <a:rPr lang="en-US" sz="2000" dirty="0"/>
              <a:t>Participants provided feedback on the following topics: </a:t>
            </a:r>
            <a:r>
              <a:rPr lang="en-US" sz="2000" b="1" dirty="0"/>
              <a:t>interactivity, relationship dynamics, dependence, trust level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36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37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39" name="Right Arrow 3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42" name="Right Arrow 4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814833" y="551565"/>
            <a:ext cx="407578" cy="270226"/>
            <a:chOff x="2107478" y="-135113"/>
            <a:chExt cx="407578" cy="270226"/>
          </a:xfrm>
        </p:grpSpPr>
        <p:sp>
          <p:nvSpPr>
            <p:cNvPr id="45" name="Right Arrow 44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48" name="Right Arrow 47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50" name="Rounded Rectangle 49"/>
          <p:cNvSpPr/>
          <p:nvPr/>
        </p:nvSpPr>
        <p:spPr>
          <a:xfrm>
            <a:off x="338215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10561402" y="47613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3713322" y="47874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3" name="Rounded Rectangle 52"/>
          <p:cNvSpPr/>
          <p:nvPr/>
        </p:nvSpPr>
        <p:spPr>
          <a:xfrm>
            <a:off x="5486855" y="4971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2007669" y="4595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5066560" y="572701"/>
            <a:ext cx="407578" cy="270226"/>
            <a:chOff x="2107478" y="-135113"/>
            <a:chExt cx="407578" cy="270226"/>
          </a:xfrm>
        </p:grpSpPr>
        <p:sp>
          <p:nvSpPr>
            <p:cNvPr id="56" name="Right Arrow 55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59" name="Right Arrow 5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61" name="Rounded Rectangle 60"/>
          <p:cNvSpPr/>
          <p:nvPr/>
        </p:nvSpPr>
        <p:spPr>
          <a:xfrm>
            <a:off x="8844622" y="44569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7126348" y="434338"/>
            <a:ext cx="1431872" cy="489410"/>
            <a:chOff x="4470" y="3229823"/>
            <a:chExt cx="1860377" cy="489410"/>
          </a:xfrm>
        </p:grpSpPr>
        <p:sp>
          <p:nvSpPr>
            <p:cNvPr id="63" name="Rounded Rectangle 62"/>
            <p:cNvSpPr/>
            <p:nvPr/>
          </p:nvSpPr>
          <p:spPr>
            <a:xfrm>
              <a:off x="45546" y="3229823"/>
              <a:ext cx="1819300" cy="4894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Rounded Rectangle 4"/>
            <p:cNvSpPr/>
            <p:nvPr/>
          </p:nvSpPr>
          <p:spPr>
            <a:xfrm>
              <a:off x="4470" y="3295623"/>
              <a:ext cx="1860377" cy="3859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Methodology</a:t>
              </a:r>
              <a:endPara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212359"/>
      </p:ext>
    </p:extLst>
  </p:cSld>
  <p:clrMapOvr>
    <a:masterClrMapping/>
  </p:clrMapOvr>
  <p:transition spd="slow" advTm="14025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79834" y="6055375"/>
            <a:ext cx="711015" cy="304800"/>
          </a:xfrm>
        </p:spPr>
        <p:txBody>
          <a:bodyPr/>
          <a:lstStyle/>
          <a:p>
            <a:pPr>
              <a:defRPr/>
            </a:pPr>
            <a:fld id="{D3ED49D5-0C8D-45EF-BCC6-B5A50BBB4427}" type="slidenum">
              <a:rPr lang="en-US" sz="2000" smtClean="0"/>
              <a:pPr>
                <a:defRPr/>
              </a:pPr>
              <a:t>23</a:t>
            </a:fld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 rot="10800000" flipV="1">
            <a:off x="1056727" y="1107068"/>
            <a:ext cx="3221043" cy="525310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9782" y="2218077"/>
            <a:ext cx="32210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+mj-lt"/>
                <a:ea typeface="Abadi MT Condensed Extra Bold" charset="0"/>
                <a:cs typeface="Abadi MT Condensed Extra Bold" charset="0"/>
              </a:rPr>
              <a:t>Results and</a:t>
            </a:r>
            <a:br>
              <a:rPr lang="en-US" sz="3500" dirty="0">
                <a:solidFill>
                  <a:schemeClr val="bg1"/>
                </a:solidFill>
                <a:latin typeface="+mj-lt"/>
                <a:ea typeface="Abadi MT Condensed Extra Bold" charset="0"/>
                <a:cs typeface="Abadi MT Condensed Extra Bold" charset="0"/>
              </a:rPr>
            </a:br>
            <a:r>
              <a:rPr lang="en-US" sz="3500" dirty="0">
                <a:solidFill>
                  <a:schemeClr val="bg1"/>
                </a:solidFill>
                <a:latin typeface="+mj-lt"/>
                <a:ea typeface="Abadi MT Condensed Extra Bold" charset="0"/>
                <a:cs typeface="Abadi MT Condensed Extra Bold" charset="0"/>
              </a:rPr>
              <a:t>Discussion</a:t>
            </a:r>
          </a:p>
        </p:txBody>
      </p:sp>
      <p:sp>
        <p:nvSpPr>
          <p:cNvPr id="10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13" name="Right Arrow 12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16" name="Right Arrow 15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14833" y="551565"/>
            <a:ext cx="407578" cy="270226"/>
            <a:chOff x="2107478" y="-135113"/>
            <a:chExt cx="407578" cy="270226"/>
          </a:xfrm>
        </p:grpSpPr>
        <p:sp>
          <p:nvSpPr>
            <p:cNvPr id="19" name="Right Arrow 1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22" name="Right Arrow 2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24" name="Rounded Rectangle 23"/>
          <p:cNvSpPr/>
          <p:nvPr/>
        </p:nvSpPr>
        <p:spPr>
          <a:xfrm>
            <a:off x="338215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0575773" y="45519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713322" y="47874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5486855" y="4971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2007669" y="4595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066560" y="572701"/>
            <a:ext cx="407578" cy="270226"/>
            <a:chOff x="2107478" y="-135113"/>
            <a:chExt cx="407578" cy="270226"/>
          </a:xfrm>
        </p:grpSpPr>
        <p:sp>
          <p:nvSpPr>
            <p:cNvPr id="30" name="Right Arrow 29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33" name="Right Arrow 32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866279" y="465322"/>
            <a:ext cx="1318407" cy="489410"/>
            <a:chOff x="4470" y="3229823"/>
            <a:chExt cx="1860377" cy="489410"/>
          </a:xfrm>
        </p:grpSpPr>
        <p:sp>
          <p:nvSpPr>
            <p:cNvPr id="36" name="Rounded Rectangle 35"/>
            <p:cNvSpPr/>
            <p:nvPr/>
          </p:nvSpPr>
          <p:spPr>
            <a:xfrm>
              <a:off x="45546" y="3229823"/>
              <a:ext cx="1819300" cy="4894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ounded Rectangle 4"/>
            <p:cNvSpPr/>
            <p:nvPr/>
          </p:nvSpPr>
          <p:spPr>
            <a:xfrm>
              <a:off x="4470" y="3295623"/>
              <a:ext cx="1860377" cy="3859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 &amp; Discussion</a:t>
              </a:r>
              <a:endPara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7144705" y="4618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00952"/>
      </p:ext>
    </p:extLst>
  </p:cSld>
  <p:clrMapOvr>
    <a:masterClrMapping/>
  </p:clrMapOvr>
  <p:transition advTm="498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881462" y="466544"/>
            <a:ext cx="9751060" cy="1168400"/>
          </a:xfrm>
        </p:spPr>
        <p:txBody>
          <a:bodyPr>
            <a:normAutofit/>
          </a:bodyPr>
          <a:lstStyle/>
          <a:p>
            <a:r>
              <a:rPr lang="en-US" b="1" dirty="0"/>
              <a:t> Result 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953" y="6172200"/>
            <a:ext cx="711015" cy="304800"/>
          </a:xfrm>
        </p:spPr>
        <p:txBody>
          <a:bodyPr/>
          <a:lstStyle/>
          <a:p>
            <a:fld id="{DF28FB93-0A08-4E7D-8E63-9EFA29F1E093}" type="slidenum">
              <a:rPr lang="en-US" sz="2000" smtClean="0"/>
              <a:pPr/>
              <a:t>24</a:t>
            </a:fld>
            <a:endParaRPr lang="en-US" sz="2000" dirty="0"/>
          </a:p>
        </p:txBody>
      </p:sp>
      <p:sp>
        <p:nvSpPr>
          <p:cNvPr id="44" name="Rectangle 43"/>
          <p:cNvSpPr/>
          <p:nvPr/>
        </p:nvSpPr>
        <p:spPr>
          <a:xfrm>
            <a:off x="836612" y="1910843"/>
            <a:ext cx="10163941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908177" y="1716946"/>
            <a:ext cx="279108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/>
              <a:t>Perception (RQ1)</a:t>
            </a:r>
          </a:p>
        </p:txBody>
      </p:sp>
      <p:sp>
        <p:nvSpPr>
          <p:cNvPr id="99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100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102" name="Right Arrow 10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105" name="Right Arrow 104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6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6814833" y="551565"/>
            <a:ext cx="407578" cy="270226"/>
            <a:chOff x="2107478" y="-135113"/>
            <a:chExt cx="407578" cy="270226"/>
          </a:xfrm>
        </p:grpSpPr>
        <p:sp>
          <p:nvSpPr>
            <p:cNvPr id="108" name="Right Arrow 107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9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111" name="Right Arrow 110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2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113" name="Rounded Rectangle 112"/>
          <p:cNvSpPr/>
          <p:nvPr/>
        </p:nvSpPr>
        <p:spPr>
          <a:xfrm>
            <a:off x="338215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4" name="Rounded Rectangle 113"/>
          <p:cNvSpPr/>
          <p:nvPr/>
        </p:nvSpPr>
        <p:spPr>
          <a:xfrm>
            <a:off x="10575773" y="45519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5" name="Rounded Rectangle 114"/>
          <p:cNvSpPr/>
          <p:nvPr/>
        </p:nvSpPr>
        <p:spPr>
          <a:xfrm>
            <a:off x="3713322" y="47874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6" name="Rounded Rectangle 115"/>
          <p:cNvSpPr/>
          <p:nvPr/>
        </p:nvSpPr>
        <p:spPr>
          <a:xfrm>
            <a:off x="5486855" y="4971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7" name="Rounded Rectangle 116"/>
          <p:cNvSpPr/>
          <p:nvPr/>
        </p:nvSpPr>
        <p:spPr>
          <a:xfrm>
            <a:off x="2007669" y="4595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5066560" y="572701"/>
            <a:ext cx="407578" cy="270226"/>
            <a:chOff x="2107478" y="-135113"/>
            <a:chExt cx="407578" cy="270226"/>
          </a:xfrm>
        </p:grpSpPr>
        <p:sp>
          <p:nvSpPr>
            <p:cNvPr id="119" name="Right Arrow 11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122" name="Right Arrow 12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8866279" y="465322"/>
            <a:ext cx="1318407" cy="489410"/>
            <a:chOff x="4470" y="3229823"/>
            <a:chExt cx="1860377" cy="489410"/>
          </a:xfrm>
        </p:grpSpPr>
        <p:sp>
          <p:nvSpPr>
            <p:cNvPr id="125" name="Rounded Rectangle 124"/>
            <p:cNvSpPr/>
            <p:nvPr/>
          </p:nvSpPr>
          <p:spPr>
            <a:xfrm>
              <a:off x="45546" y="3229823"/>
              <a:ext cx="1819300" cy="4894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6" name="Rounded Rectangle 4"/>
            <p:cNvSpPr/>
            <p:nvPr/>
          </p:nvSpPr>
          <p:spPr>
            <a:xfrm>
              <a:off x="4470" y="3295623"/>
              <a:ext cx="1860377" cy="3859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 &amp; Discussion</a:t>
              </a:r>
              <a:endPara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7" name="Rounded Rectangle 126"/>
          <p:cNvSpPr/>
          <p:nvPr/>
        </p:nvSpPr>
        <p:spPr>
          <a:xfrm>
            <a:off x="7144705" y="4618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370" y="1194294"/>
            <a:ext cx="6011818" cy="3619114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>
            <a:off x="6406431" y="4725886"/>
            <a:ext cx="623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7 : Perception of touch rated against tractability, comfortability, competency, and reliability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1027625" y="2119530"/>
            <a:ext cx="5149465" cy="160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Participants viewed Nao's touch-based health monitoring favorably, with a scope for enhancing </a:t>
            </a:r>
            <a:r>
              <a:rPr lang="en-US" sz="2000" b="1" dirty="0"/>
              <a:t>comfort</a:t>
            </a:r>
            <a:r>
              <a:rPr lang="en-US" sz="2000" dirty="0"/>
              <a:t> and </a:t>
            </a:r>
            <a:r>
              <a:rPr lang="en-US" sz="2000" b="1" dirty="0"/>
              <a:t>confidence</a:t>
            </a:r>
            <a:r>
              <a:rPr lang="en-US" sz="2000" dirty="0"/>
              <a:t> levels further.</a:t>
            </a:r>
          </a:p>
        </p:txBody>
      </p:sp>
    </p:spTree>
    <p:extLst>
      <p:ext uri="{BB962C8B-B14F-4D97-AF65-F5344CB8AC3E}">
        <p14:creationId xmlns:p14="http://schemas.microsoft.com/office/powerpoint/2010/main" val="218799012"/>
      </p:ext>
    </p:extLst>
  </p:cSld>
  <p:clrMapOvr>
    <a:masterClrMapping/>
  </p:clrMapOvr>
  <p:transition advTm="1693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881462" y="466544"/>
            <a:ext cx="9751060" cy="1168400"/>
          </a:xfrm>
        </p:spPr>
        <p:txBody>
          <a:bodyPr>
            <a:normAutofit/>
          </a:bodyPr>
          <a:lstStyle/>
          <a:p>
            <a:r>
              <a:rPr lang="en-US" b="1" dirty="0"/>
              <a:t> Result 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953" y="6172200"/>
            <a:ext cx="711015" cy="304800"/>
          </a:xfrm>
        </p:spPr>
        <p:txBody>
          <a:bodyPr/>
          <a:lstStyle/>
          <a:p>
            <a:fld id="{DF28FB93-0A08-4E7D-8E63-9EFA29F1E093}" type="slidenum">
              <a:rPr lang="en-US" sz="2000" smtClean="0"/>
              <a:pPr/>
              <a:t>25</a:t>
            </a:fld>
            <a:endParaRPr lang="en-US" sz="2000" dirty="0"/>
          </a:p>
        </p:txBody>
      </p:sp>
      <p:sp>
        <p:nvSpPr>
          <p:cNvPr id="44" name="Rectangle 43"/>
          <p:cNvSpPr/>
          <p:nvPr/>
        </p:nvSpPr>
        <p:spPr>
          <a:xfrm>
            <a:off x="1297513" y="2147833"/>
            <a:ext cx="5843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LED patterns </a:t>
            </a:r>
            <a:r>
              <a:rPr lang="en-US" sz="2000" dirty="0"/>
              <a:t>are perceived as better than </a:t>
            </a:r>
            <a:r>
              <a:rPr lang="en-US" sz="2000" b="1" dirty="0"/>
              <a:t>hand and head gestures </a:t>
            </a:r>
            <a:r>
              <a:rPr lang="en-US" sz="2000" dirty="0"/>
              <a:t>in terms of understandability and accuracy</a:t>
            </a:r>
          </a:p>
        </p:txBody>
      </p:sp>
      <p:sp>
        <p:nvSpPr>
          <p:cNvPr id="3" name="Rectangle 2"/>
          <p:cNvSpPr/>
          <p:nvPr/>
        </p:nvSpPr>
        <p:spPr>
          <a:xfrm>
            <a:off x="908177" y="1716946"/>
            <a:ext cx="68626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/>
              <a:t>Efficiency of Nonverbal Communication (RQ2)</a:t>
            </a:r>
          </a:p>
        </p:txBody>
      </p:sp>
      <p:sp>
        <p:nvSpPr>
          <p:cNvPr id="99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100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102" name="Right Arrow 10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105" name="Right Arrow 104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6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6814833" y="551565"/>
            <a:ext cx="407578" cy="270226"/>
            <a:chOff x="2107478" y="-135113"/>
            <a:chExt cx="407578" cy="270226"/>
          </a:xfrm>
        </p:grpSpPr>
        <p:sp>
          <p:nvSpPr>
            <p:cNvPr id="108" name="Right Arrow 107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9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111" name="Right Arrow 110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2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113" name="Rounded Rectangle 112"/>
          <p:cNvSpPr/>
          <p:nvPr/>
        </p:nvSpPr>
        <p:spPr>
          <a:xfrm>
            <a:off x="338215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4" name="Rounded Rectangle 113"/>
          <p:cNvSpPr/>
          <p:nvPr/>
        </p:nvSpPr>
        <p:spPr>
          <a:xfrm>
            <a:off x="10575773" y="45519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5" name="Rounded Rectangle 114"/>
          <p:cNvSpPr/>
          <p:nvPr/>
        </p:nvSpPr>
        <p:spPr>
          <a:xfrm>
            <a:off x="3713322" y="47874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6" name="Rounded Rectangle 115"/>
          <p:cNvSpPr/>
          <p:nvPr/>
        </p:nvSpPr>
        <p:spPr>
          <a:xfrm>
            <a:off x="5486855" y="4971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7" name="Rounded Rectangle 116"/>
          <p:cNvSpPr/>
          <p:nvPr/>
        </p:nvSpPr>
        <p:spPr>
          <a:xfrm>
            <a:off x="2007669" y="4595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5066560" y="572701"/>
            <a:ext cx="407578" cy="270226"/>
            <a:chOff x="2107478" y="-135113"/>
            <a:chExt cx="407578" cy="270226"/>
          </a:xfrm>
        </p:grpSpPr>
        <p:sp>
          <p:nvSpPr>
            <p:cNvPr id="119" name="Right Arrow 11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122" name="Right Arrow 12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8866279" y="465322"/>
            <a:ext cx="1318407" cy="489410"/>
            <a:chOff x="4470" y="3229823"/>
            <a:chExt cx="1860377" cy="489410"/>
          </a:xfrm>
        </p:grpSpPr>
        <p:sp>
          <p:nvSpPr>
            <p:cNvPr id="125" name="Rounded Rectangle 124"/>
            <p:cNvSpPr/>
            <p:nvPr/>
          </p:nvSpPr>
          <p:spPr>
            <a:xfrm>
              <a:off x="45546" y="3229823"/>
              <a:ext cx="1819300" cy="4894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6" name="Rounded Rectangle 4"/>
            <p:cNvSpPr/>
            <p:nvPr/>
          </p:nvSpPr>
          <p:spPr>
            <a:xfrm>
              <a:off x="4470" y="3295623"/>
              <a:ext cx="1860377" cy="3859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 &amp; Discussion</a:t>
              </a:r>
              <a:endPara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7" name="Rounded Rectangle 126"/>
          <p:cNvSpPr/>
          <p:nvPr/>
        </p:nvSpPr>
        <p:spPr>
          <a:xfrm>
            <a:off x="7144705" y="4618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769" y="2065573"/>
            <a:ext cx="4648849" cy="299126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776485" y="5019928"/>
            <a:ext cx="5345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8: Non-verbal communication efficiency (either LED or hand gesture approaches) rated against effectiveness, understandability and accuracy.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72" y="3361979"/>
            <a:ext cx="5858871" cy="28406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7060150"/>
      </p:ext>
    </p:extLst>
  </p:cSld>
  <p:clrMapOvr>
    <a:masterClrMapping/>
  </p:clrMapOvr>
  <p:transition advTm="3132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881462" y="466544"/>
            <a:ext cx="9751060" cy="1168400"/>
          </a:xfrm>
        </p:spPr>
        <p:txBody>
          <a:bodyPr>
            <a:normAutofit/>
          </a:bodyPr>
          <a:lstStyle/>
          <a:p>
            <a:r>
              <a:rPr lang="en-US" b="1" dirty="0"/>
              <a:t> Result 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953" y="6172200"/>
            <a:ext cx="711015" cy="304800"/>
          </a:xfrm>
        </p:spPr>
        <p:txBody>
          <a:bodyPr/>
          <a:lstStyle/>
          <a:p>
            <a:fld id="{DF28FB93-0A08-4E7D-8E63-9EFA29F1E093}" type="slidenum">
              <a:rPr lang="en-US" sz="2000" smtClean="0"/>
              <a:pPr/>
              <a:t>26</a:t>
            </a:fld>
            <a:endParaRPr lang="en-US" sz="2000" dirty="0"/>
          </a:p>
        </p:txBody>
      </p:sp>
      <p:sp>
        <p:nvSpPr>
          <p:cNvPr id="44" name="Rectangle 43"/>
          <p:cNvSpPr/>
          <p:nvPr/>
        </p:nvSpPr>
        <p:spPr>
          <a:xfrm>
            <a:off x="836612" y="1910843"/>
            <a:ext cx="10163941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908177" y="1716946"/>
            <a:ext cx="352981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dirty="0"/>
              <a:t>Trustworthiness (RQ3)</a:t>
            </a:r>
          </a:p>
        </p:txBody>
      </p:sp>
      <p:sp>
        <p:nvSpPr>
          <p:cNvPr id="99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100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102" name="Right Arrow 10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105" name="Right Arrow 104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6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6814833" y="551565"/>
            <a:ext cx="407578" cy="270226"/>
            <a:chOff x="2107478" y="-135113"/>
            <a:chExt cx="407578" cy="270226"/>
          </a:xfrm>
        </p:grpSpPr>
        <p:sp>
          <p:nvSpPr>
            <p:cNvPr id="108" name="Right Arrow 107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9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111" name="Right Arrow 110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2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113" name="Rounded Rectangle 112"/>
          <p:cNvSpPr/>
          <p:nvPr/>
        </p:nvSpPr>
        <p:spPr>
          <a:xfrm>
            <a:off x="338215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4" name="Rounded Rectangle 113"/>
          <p:cNvSpPr/>
          <p:nvPr/>
        </p:nvSpPr>
        <p:spPr>
          <a:xfrm>
            <a:off x="10575773" y="45519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5" name="Rounded Rectangle 114"/>
          <p:cNvSpPr/>
          <p:nvPr/>
        </p:nvSpPr>
        <p:spPr>
          <a:xfrm>
            <a:off x="3713322" y="47874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6" name="Rounded Rectangle 115"/>
          <p:cNvSpPr/>
          <p:nvPr/>
        </p:nvSpPr>
        <p:spPr>
          <a:xfrm>
            <a:off x="5486855" y="4971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7" name="Rounded Rectangle 116"/>
          <p:cNvSpPr/>
          <p:nvPr/>
        </p:nvSpPr>
        <p:spPr>
          <a:xfrm>
            <a:off x="2007669" y="4595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5066560" y="572701"/>
            <a:ext cx="407578" cy="270226"/>
            <a:chOff x="2107478" y="-135113"/>
            <a:chExt cx="407578" cy="270226"/>
          </a:xfrm>
        </p:grpSpPr>
        <p:sp>
          <p:nvSpPr>
            <p:cNvPr id="119" name="Right Arrow 11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122" name="Right Arrow 12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8866279" y="465322"/>
            <a:ext cx="1318407" cy="489410"/>
            <a:chOff x="4470" y="3229823"/>
            <a:chExt cx="1860377" cy="489410"/>
          </a:xfrm>
        </p:grpSpPr>
        <p:sp>
          <p:nvSpPr>
            <p:cNvPr id="125" name="Rounded Rectangle 124"/>
            <p:cNvSpPr/>
            <p:nvPr/>
          </p:nvSpPr>
          <p:spPr>
            <a:xfrm>
              <a:off x="45546" y="3229823"/>
              <a:ext cx="1819300" cy="4894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6" name="Rounded Rectangle 4"/>
            <p:cNvSpPr/>
            <p:nvPr/>
          </p:nvSpPr>
          <p:spPr>
            <a:xfrm>
              <a:off x="4470" y="3295623"/>
              <a:ext cx="1860377" cy="3859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 &amp; Discussion</a:t>
              </a:r>
              <a:endPara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7" name="Rounded Rectangle 126"/>
          <p:cNvSpPr/>
          <p:nvPr/>
        </p:nvSpPr>
        <p:spPr>
          <a:xfrm>
            <a:off x="7144705" y="4618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77" y="1634945"/>
            <a:ext cx="4582164" cy="3050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91" y="3369651"/>
            <a:ext cx="3676952" cy="201284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478336" y="5434756"/>
            <a:ext cx="339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8: Percentage of Trust Level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075611" y="4707044"/>
            <a:ext cx="3805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9: Trustworthiness rated against interactivity, relationship dynamics, and </a:t>
            </a:r>
            <a:r>
              <a:rPr lang="en-US" dirty="0" err="1"/>
              <a:t>ndependency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168887" y="2163989"/>
            <a:ext cx="514946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Participants recommended Nao rather than human caregiver.</a:t>
            </a:r>
          </a:p>
        </p:txBody>
      </p:sp>
    </p:spTree>
    <p:extLst>
      <p:ext uri="{BB962C8B-B14F-4D97-AF65-F5344CB8AC3E}">
        <p14:creationId xmlns:p14="http://schemas.microsoft.com/office/powerpoint/2010/main" val="2457487298"/>
      </p:ext>
    </p:extLst>
  </p:cSld>
  <p:clrMapOvr>
    <a:masterClrMapping/>
  </p:clrMapOvr>
  <p:transition advTm="1137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881462" y="466544"/>
            <a:ext cx="9751060" cy="1168400"/>
          </a:xfrm>
        </p:spPr>
        <p:txBody>
          <a:bodyPr>
            <a:normAutofit/>
          </a:bodyPr>
          <a:lstStyle/>
          <a:p>
            <a:r>
              <a:rPr lang="en-US" b="1" dirty="0"/>
              <a:t>Discussion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953" y="6172200"/>
            <a:ext cx="711015" cy="304800"/>
          </a:xfrm>
        </p:spPr>
        <p:txBody>
          <a:bodyPr/>
          <a:lstStyle/>
          <a:p>
            <a:fld id="{DF28FB93-0A08-4E7D-8E63-9EFA29F1E093}" type="slidenum">
              <a:rPr lang="en-US" sz="2000" smtClean="0"/>
              <a:pPr/>
              <a:t>27</a:t>
            </a:fld>
            <a:endParaRPr lang="en-US" sz="2000" dirty="0"/>
          </a:p>
        </p:txBody>
      </p:sp>
      <p:sp>
        <p:nvSpPr>
          <p:cNvPr id="44" name="Rectangle 43"/>
          <p:cNvSpPr/>
          <p:nvPr/>
        </p:nvSpPr>
        <p:spPr>
          <a:xfrm>
            <a:off x="836612" y="1910843"/>
            <a:ext cx="10163941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sp>
        <p:nvSpPr>
          <p:cNvPr id="99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100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102" name="Right Arrow 10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105" name="Right Arrow 104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6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6814833" y="551565"/>
            <a:ext cx="407578" cy="270226"/>
            <a:chOff x="2107478" y="-135113"/>
            <a:chExt cx="407578" cy="270226"/>
          </a:xfrm>
        </p:grpSpPr>
        <p:sp>
          <p:nvSpPr>
            <p:cNvPr id="108" name="Right Arrow 107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9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111" name="Right Arrow 110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2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113" name="Rounded Rectangle 112"/>
          <p:cNvSpPr/>
          <p:nvPr/>
        </p:nvSpPr>
        <p:spPr>
          <a:xfrm>
            <a:off x="338215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4" name="Rounded Rectangle 113"/>
          <p:cNvSpPr/>
          <p:nvPr/>
        </p:nvSpPr>
        <p:spPr>
          <a:xfrm>
            <a:off x="10575773" y="45519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5" name="Rounded Rectangle 114"/>
          <p:cNvSpPr/>
          <p:nvPr/>
        </p:nvSpPr>
        <p:spPr>
          <a:xfrm>
            <a:off x="3713322" y="47874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6" name="Rounded Rectangle 115"/>
          <p:cNvSpPr/>
          <p:nvPr/>
        </p:nvSpPr>
        <p:spPr>
          <a:xfrm>
            <a:off x="5486855" y="4971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7" name="Rounded Rectangle 116"/>
          <p:cNvSpPr/>
          <p:nvPr/>
        </p:nvSpPr>
        <p:spPr>
          <a:xfrm>
            <a:off x="2007669" y="4595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5066560" y="572701"/>
            <a:ext cx="407578" cy="270226"/>
            <a:chOff x="2107478" y="-135113"/>
            <a:chExt cx="407578" cy="270226"/>
          </a:xfrm>
        </p:grpSpPr>
        <p:sp>
          <p:nvSpPr>
            <p:cNvPr id="119" name="Right Arrow 11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122" name="Right Arrow 12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8866279" y="465322"/>
            <a:ext cx="1318407" cy="489410"/>
            <a:chOff x="4470" y="3229823"/>
            <a:chExt cx="1860377" cy="489410"/>
          </a:xfrm>
        </p:grpSpPr>
        <p:sp>
          <p:nvSpPr>
            <p:cNvPr id="125" name="Rounded Rectangle 124"/>
            <p:cNvSpPr/>
            <p:nvPr/>
          </p:nvSpPr>
          <p:spPr>
            <a:xfrm>
              <a:off x="45546" y="3229823"/>
              <a:ext cx="1819300" cy="4894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6" name="Rounded Rectangle 4"/>
            <p:cNvSpPr/>
            <p:nvPr/>
          </p:nvSpPr>
          <p:spPr>
            <a:xfrm>
              <a:off x="4470" y="3295623"/>
              <a:ext cx="1860377" cy="3859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 &amp; Discussion</a:t>
              </a:r>
              <a:endPara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7" name="Rounded Rectangle 126"/>
          <p:cNvSpPr/>
          <p:nvPr/>
        </p:nvSpPr>
        <p:spPr>
          <a:xfrm>
            <a:off x="7144705" y="4618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967490" y="1719425"/>
            <a:ext cx="8522648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Nao's touch-based health monitoring: Easy to understand, moderately comfortable, competent, and reliable.</a:t>
            </a:r>
          </a:p>
          <a:p>
            <a:pPr>
              <a:lnSpc>
                <a:spcPts val="3000"/>
              </a:lnSpc>
            </a:pPr>
            <a:endParaRPr lang="en-US" sz="2000" b="1" dirty="0"/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LED patterns vs. gestures: </a:t>
            </a:r>
            <a:r>
              <a:rPr lang="en-US" sz="2000" dirty="0"/>
              <a:t>LED patterns favored for understandability and accuracy.</a:t>
            </a:r>
          </a:p>
          <a:p>
            <a:pPr>
              <a:lnSpc>
                <a:spcPts val="3000"/>
              </a:lnSpc>
            </a:pPr>
            <a:endParaRPr lang="en-US" sz="2000" dirty="0"/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Trust dynamics: </a:t>
            </a:r>
            <a:r>
              <a:rPr lang="en-US" sz="2000" dirty="0"/>
              <a:t>Longer interactions correlated with increased trust, emphasizing importance of engagement.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63234921"/>
      </p:ext>
    </p:extLst>
  </p:cSld>
  <p:clrMapOvr>
    <a:masterClrMapping/>
  </p:clrMapOvr>
  <p:transition advTm="2090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881462" y="466544"/>
            <a:ext cx="9751060" cy="1168400"/>
          </a:xfrm>
        </p:spPr>
        <p:txBody>
          <a:bodyPr>
            <a:normAutofit/>
          </a:bodyPr>
          <a:lstStyle/>
          <a:p>
            <a:r>
              <a:rPr lang="en-US" b="1" dirty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953" y="6172200"/>
            <a:ext cx="711015" cy="304800"/>
          </a:xfrm>
        </p:spPr>
        <p:txBody>
          <a:bodyPr/>
          <a:lstStyle/>
          <a:p>
            <a:fld id="{DF28FB93-0A08-4E7D-8E63-9EFA29F1E093}" type="slidenum">
              <a:rPr lang="en-US" sz="2000" smtClean="0"/>
              <a:pPr/>
              <a:t>28</a:t>
            </a:fld>
            <a:endParaRPr lang="en-US" sz="2000" dirty="0"/>
          </a:p>
        </p:txBody>
      </p:sp>
      <p:sp>
        <p:nvSpPr>
          <p:cNvPr id="44" name="Rectangle 43"/>
          <p:cNvSpPr/>
          <p:nvPr/>
        </p:nvSpPr>
        <p:spPr>
          <a:xfrm>
            <a:off x="836612" y="1910843"/>
            <a:ext cx="10163941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  <p:sp>
        <p:nvSpPr>
          <p:cNvPr id="99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100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102" name="Right Arrow 10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105" name="Right Arrow 104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6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6814833" y="551565"/>
            <a:ext cx="407578" cy="270226"/>
            <a:chOff x="2107478" y="-135113"/>
            <a:chExt cx="407578" cy="270226"/>
          </a:xfrm>
        </p:grpSpPr>
        <p:sp>
          <p:nvSpPr>
            <p:cNvPr id="108" name="Right Arrow 107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9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111" name="Right Arrow 110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2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113" name="Rounded Rectangle 112"/>
          <p:cNvSpPr/>
          <p:nvPr/>
        </p:nvSpPr>
        <p:spPr>
          <a:xfrm>
            <a:off x="338215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4" name="Rounded Rectangle 113"/>
          <p:cNvSpPr/>
          <p:nvPr/>
        </p:nvSpPr>
        <p:spPr>
          <a:xfrm>
            <a:off x="8874813" y="49718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5" name="Rounded Rectangle 114"/>
          <p:cNvSpPr/>
          <p:nvPr/>
        </p:nvSpPr>
        <p:spPr>
          <a:xfrm>
            <a:off x="3713322" y="47874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6" name="Rounded Rectangle 115"/>
          <p:cNvSpPr/>
          <p:nvPr/>
        </p:nvSpPr>
        <p:spPr>
          <a:xfrm>
            <a:off x="5486855" y="4971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7" name="Rounded Rectangle 116"/>
          <p:cNvSpPr/>
          <p:nvPr/>
        </p:nvSpPr>
        <p:spPr>
          <a:xfrm>
            <a:off x="2007669" y="4595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5066560" y="572701"/>
            <a:ext cx="407578" cy="270226"/>
            <a:chOff x="2107478" y="-135113"/>
            <a:chExt cx="407578" cy="270226"/>
          </a:xfrm>
        </p:grpSpPr>
        <p:sp>
          <p:nvSpPr>
            <p:cNvPr id="119" name="Right Arrow 11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122" name="Right Arrow 12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0570481" y="454658"/>
            <a:ext cx="1351645" cy="489410"/>
            <a:chOff x="45546" y="3229823"/>
            <a:chExt cx="1907279" cy="489410"/>
          </a:xfrm>
        </p:grpSpPr>
        <p:sp>
          <p:nvSpPr>
            <p:cNvPr id="125" name="Rounded Rectangle 124"/>
            <p:cNvSpPr/>
            <p:nvPr/>
          </p:nvSpPr>
          <p:spPr>
            <a:xfrm>
              <a:off x="45546" y="3229823"/>
              <a:ext cx="1819300" cy="4894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6" name="Rounded Rectangle 4"/>
            <p:cNvSpPr/>
            <p:nvPr/>
          </p:nvSpPr>
          <p:spPr>
            <a:xfrm>
              <a:off x="92448" y="3274996"/>
              <a:ext cx="1860377" cy="3859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 &amp; Limitations</a:t>
              </a:r>
              <a:endPara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7" name="Rounded Rectangle 126"/>
          <p:cNvSpPr/>
          <p:nvPr/>
        </p:nvSpPr>
        <p:spPr>
          <a:xfrm>
            <a:off x="7144705" y="4618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924563" y="1603243"/>
            <a:ext cx="924363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Our findings suggest that Nao's touch-based health monitoring was well-received by participants, with positive ratings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We can conclude Nao can be used as an caregiver for monitoring the health condition of Elderly people</a:t>
            </a: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924563" y="3234459"/>
            <a:ext cx="9751060" cy="6278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Limitation &amp; Future Works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24562" y="3958069"/>
            <a:ext cx="924363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Sample size in this study is very small. In future studies, efforts should be made to expand participant recruitment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Moreover, conducting the study without ethical approval raises ethical concerns regarding participant consent and data privacy.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We have </a:t>
            </a:r>
            <a:r>
              <a:rPr lang="en-US" sz="2000"/>
              <a:t>designed in </a:t>
            </a:r>
            <a:r>
              <a:rPr lang="en-US" sz="2000" dirty="0" err="1"/>
              <a:t>Webots</a:t>
            </a:r>
            <a:r>
              <a:rPr lang="en-US" sz="2000" dirty="0"/>
              <a:t> simulation, however, real scenarios could be more complex.</a:t>
            </a:r>
          </a:p>
        </p:txBody>
      </p:sp>
    </p:spTree>
    <p:extLst>
      <p:ext uri="{BB962C8B-B14F-4D97-AF65-F5344CB8AC3E}">
        <p14:creationId xmlns:p14="http://schemas.microsoft.com/office/powerpoint/2010/main" val="3075200070"/>
      </p:ext>
    </p:extLst>
  </p:cSld>
  <p:clrMapOvr>
    <a:masterClrMapping/>
  </p:clrMapOvr>
  <p:transition advTm="415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13063"/>
            <a:ext cx="10209531" cy="1168400"/>
          </a:xfrm>
        </p:spPr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z="2000" smtClean="0"/>
              <a:pPr/>
              <a:t>29</a:t>
            </a:fld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784950" y="1181463"/>
            <a:ext cx="98052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1600" dirty="0"/>
              <a:t>N. </a:t>
            </a:r>
            <a:r>
              <a:rPr lang="en-US" sz="1600" dirty="0" err="1"/>
              <a:t>Nachiappan</a:t>
            </a:r>
            <a:r>
              <a:rPr lang="en-US" sz="1600" dirty="0"/>
              <a:t>, S. Ward, N. </a:t>
            </a:r>
            <a:r>
              <a:rPr lang="en-US" sz="1600" dirty="0" err="1"/>
              <a:t>Chockalingam</a:t>
            </a:r>
            <a:r>
              <a:rPr lang="en-US" sz="1600" dirty="0"/>
              <a:t>, and R. Chambers, “Can simple household assistive products enhance the self-care of health and well-being?” Journal of Integrated Care, vol. 31, no. 2, pp. 132–145, 2023.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600" dirty="0"/>
              <a:t>A. </a:t>
            </a:r>
            <a:r>
              <a:rPr lang="en-US" sz="1600" dirty="0" err="1"/>
              <a:t>Robaczewski</a:t>
            </a:r>
            <a:r>
              <a:rPr lang="en-US" sz="1600" dirty="0"/>
              <a:t>, J. Bouchard, K. Bouchard, and S. </a:t>
            </a:r>
            <a:r>
              <a:rPr lang="en-US" sz="1600" dirty="0" err="1"/>
              <a:t>Gaboury</a:t>
            </a:r>
            <a:r>
              <a:rPr lang="en-US" sz="1600" dirty="0"/>
              <a:t>, “Socially assistive robots: The specific case of the </a:t>
            </a:r>
            <a:r>
              <a:rPr lang="en-US" sz="1600" dirty="0" err="1"/>
              <a:t>nao</a:t>
            </a:r>
            <a:r>
              <a:rPr lang="en-US" sz="1600" dirty="0"/>
              <a:t>,” International Journal of Social Robotics, vol. 13, pp. 795–831, 2021.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600" dirty="0"/>
              <a:t>A. </a:t>
            </a:r>
            <a:r>
              <a:rPr lang="en-US" sz="1600" dirty="0" err="1"/>
              <a:t>Bonarini</a:t>
            </a:r>
            <a:r>
              <a:rPr lang="en-US" sz="1600" dirty="0"/>
              <a:t>, “Communication in human-robot interaction,” Current Robotics Reports, vol. 1, no. 4, pp. 279–285, 2020.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600" dirty="0"/>
              <a:t>S. </a:t>
            </a:r>
            <a:r>
              <a:rPr lang="en-US" sz="1600" dirty="0" err="1"/>
              <a:t>Saunderson</a:t>
            </a:r>
            <a:r>
              <a:rPr lang="en-US" sz="1600" dirty="0"/>
              <a:t> and G. Nejat, “How robots influence humans: A survey of nonverbal communication in social human–robot interaction,” International Journal of Social Robotics, vol. 11, no. 4, pp. 575–608, 2019.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600" dirty="0"/>
              <a:t>K. </a:t>
            </a:r>
            <a:r>
              <a:rPr lang="en-US" sz="1600" dirty="0" err="1"/>
              <a:t>Dautenhahn</a:t>
            </a:r>
            <a:r>
              <a:rPr lang="en-US" sz="1600" dirty="0"/>
              <a:t>, “Socially intelligent robots: dimensions of human–robot interaction,” Philosophical transactions of the royal society B: Biological sciences, vol. 362, no. 1480, pp. 679–704, 2007.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600" dirty="0"/>
              <a:t>D. O. Johnson, R. H. </a:t>
            </a:r>
            <a:r>
              <a:rPr lang="en-US" sz="1600" dirty="0" err="1"/>
              <a:t>Cuijpers</a:t>
            </a:r>
            <a:r>
              <a:rPr lang="en-US" sz="1600" dirty="0"/>
              <a:t>, K. </a:t>
            </a:r>
            <a:r>
              <a:rPr lang="en-US" sz="1600" dirty="0" err="1"/>
              <a:t>Pollmann</a:t>
            </a:r>
            <a:r>
              <a:rPr lang="en-US" sz="1600" dirty="0"/>
              <a:t>, and A. A. van de </a:t>
            </a:r>
            <a:r>
              <a:rPr lang="en-US" sz="1600" dirty="0" err="1"/>
              <a:t>Ven</a:t>
            </a:r>
            <a:r>
              <a:rPr lang="en-US" sz="1600" dirty="0"/>
              <a:t>, “Exploring the entertainment value of playing games with a humanoid robot,” International Journal of Social Robotics, vol. 8, pp. 247–269,2016.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600" dirty="0"/>
              <a:t>N. </a:t>
            </a:r>
            <a:r>
              <a:rPr lang="en-US" sz="1600" dirty="0" err="1"/>
              <a:t>Akalin</a:t>
            </a:r>
            <a:r>
              <a:rPr lang="en-US" sz="1600" dirty="0"/>
              <a:t>, A. </a:t>
            </a:r>
            <a:r>
              <a:rPr lang="en-US" sz="1600" dirty="0" err="1"/>
              <a:t>Kiselev</a:t>
            </a:r>
            <a:r>
              <a:rPr lang="en-US" sz="1600" dirty="0"/>
              <a:t>, A. </a:t>
            </a:r>
            <a:r>
              <a:rPr lang="en-US" sz="1600" dirty="0" err="1"/>
              <a:t>Kristoffersson</a:t>
            </a:r>
            <a:r>
              <a:rPr lang="en-US" sz="1600" dirty="0"/>
              <a:t>, and A. </a:t>
            </a:r>
            <a:r>
              <a:rPr lang="en-US" sz="1600" dirty="0" err="1"/>
              <a:t>Loutfi</a:t>
            </a:r>
            <a:r>
              <a:rPr lang="en-US" sz="1600" dirty="0"/>
              <a:t>, “An evaluation tool of the effect of robots in eldercare on the sense of safety and security,” in Social Robotics: 9th International Conference, ICSR 2017,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1600" dirty="0"/>
              <a:t>Tsukuba, Japan, November 22-24, 2017, Proceedings 9. Springer, 2017, pp. 628–637.</a:t>
            </a:r>
          </a:p>
        </p:txBody>
      </p:sp>
    </p:spTree>
    <p:extLst>
      <p:ext uri="{BB962C8B-B14F-4D97-AF65-F5344CB8AC3E}">
        <p14:creationId xmlns:p14="http://schemas.microsoft.com/office/powerpoint/2010/main" val="3527464670"/>
      </p:ext>
    </p:extLst>
  </p:cSld>
  <p:clrMapOvr>
    <a:masterClrMapping/>
  </p:clrMapOvr>
  <p:transition advTm="1912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588917"/>
            <a:ext cx="9751060" cy="1168400"/>
          </a:xfrm>
        </p:spPr>
        <p:txBody>
          <a:bodyPr>
            <a:normAutofit/>
          </a:bodyPr>
          <a:lstStyle/>
          <a:p>
            <a:r>
              <a:rPr lang="en-US" b="1" dirty="0"/>
              <a:t>   Introduction</a:t>
            </a:r>
            <a:r>
              <a:rPr lang="en-US" sz="2800" dirty="0"/>
              <a:t> </a:t>
            </a:r>
          </a:p>
        </p:txBody>
      </p:sp>
      <p:sp>
        <p:nvSpPr>
          <p:cNvPr id="13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16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29" name="Right Arrow 2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32" name="Right Arrow 3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763926" y="607330"/>
            <a:ext cx="407578" cy="270226"/>
            <a:chOff x="2107478" y="-135113"/>
            <a:chExt cx="407578" cy="270226"/>
          </a:xfrm>
        </p:grpSpPr>
        <p:sp>
          <p:nvSpPr>
            <p:cNvPr id="35" name="Right Arrow 34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38" name="Right Arrow 37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24" name="Rounded Rectangle 23"/>
          <p:cNvSpPr/>
          <p:nvPr/>
        </p:nvSpPr>
        <p:spPr>
          <a:xfrm>
            <a:off x="383361" y="461867"/>
            <a:ext cx="1289717" cy="496600"/>
          </a:xfrm>
          <a:prstGeom prst="roundRect">
            <a:avLst>
              <a:gd name="adj" fmla="val 10000"/>
            </a:avLst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/>
              <a:t>Introduction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031340" y="46186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8851029" y="494530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10561402" y="47613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5466675" y="478851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7177048" y="478851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3732666" y="469542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5065696" y="623566"/>
            <a:ext cx="407578" cy="270226"/>
            <a:chOff x="2107478" y="-135113"/>
            <a:chExt cx="407578" cy="270226"/>
          </a:xfrm>
        </p:grpSpPr>
        <p:sp>
          <p:nvSpPr>
            <p:cNvPr id="46" name="Right Arrow 45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52" name="Right Arrow 5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1088230" y="2057400"/>
            <a:ext cx="1041638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According the Organization for Economic Co-operation and Development (OECD), by the middle of the 21st century, over 20% of the world’s population will be aged 65 and over [1].</a:t>
            </a: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As the population of older adults increases, so will the need for both human and robot care providers.</a:t>
            </a: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Traditional caregiving practices often involve hiring human caregivers, which expensive and may not always effectively meet the needs of older adults. </a:t>
            </a: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Human-robot interaction (HRI) is a rapidly expanding discipline exploring how humans and robots work together [2]. </a:t>
            </a:r>
          </a:p>
        </p:txBody>
      </p:sp>
      <p:sp>
        <p:nvSpPr>
          <p:cNvPr id="43" name="Slide Number Placeholder 4"/>
          <p:cNvSpPr txBox="1">
            <a:spLocks/>
          </p:cNvSpPr>
          <p:nvPr/>
        </p:nvSpPr>
        <p:spPr>
          <a:xfrm>
            <a:off x="320173" y="6172202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3ED49D5-0C8D-45EF-BCC6-B5A50BBB4427}" type="slidenum">
              <a:rPr lang="en-US" sz="2000" smtClean="0"/>
              <a:pPr>
                <a:defRPr/>
              </a:pPr>
              <a:t>3</a:t>
            </a:fld>
            <a:endParaRPr lang="en-US" sz="20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186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485">
        <p:fade/>
      </p:transition>
    </mc:Choice>
    <mc:Fallback xmlns="">
      <p:transition spd="med" advTm="32485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H="1">
            <a:off x="1365161" y="1447800"/>
            <a:ext cx="4851" cy="7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446212" y="1506828"/>
            <a:ext cx="9101" cy="39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6612" y="742443"/>
            <a:ext cx="9751060" cy="1168400"/>
          </a:xfrm>
        </p:spPr>
        <p:txBody>
          <a:bodyPr>
            <a:normAutofit/>
          </a:bodyPr>
          <a:lstStyle/>
          <a:p>
            <a:r>
              <a:rPr lang="en-US" b="1" dirty="0"/>
              <a:t>Any Questions?</a:t>
            </a:r>
          </a:p>
        </p:txBody>
      </p:sp>
      <p:pic>
        <p:nvPicPr>
          <p:cNvPr id="10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3212" y="1752600"/>
            <a:ext cx="4025900" cy="4022725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z="2000" smtClean="0"/>
              <a:pPr/>
              <a:t>30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8074839"/>
      </p:ext>
    </p:extLst>
  </p:cSld>
  <p:clrMapOvr>
    <a:masterClrMapping/>
  </p:clrMapOvr>
  <p:transition advTm="7699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588917"/>
            <a:ext cx="9751060" cy="1168400"/>
          </a:xfrm>
        </p:spPr>
        <p:txBody>
          <a:bodyPr>
            <a:normAutofit/>
          </a:bodyPr>
          <a:lstStyle/>
          <a:p>
            <a:r>
              <a:rPr lang="en-US" b="1" dirty="0"/>
              <a:t>   Introduction (Cont.)</a:t>
            </a:r>
            <a:r>
              <a:rPr lang="en-US" sz="2800" dirty="0"/>
              <a:t> </a:t>
            </a:r>
          </a:p>
        </p:txBody>
      </p:sp>
      <p:sp>
        <p:nvSpPr>
          <p:cNvPr id="13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16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29" name="Right Arrow 2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32" name="Right Arrow 3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763926" y="607330"/>
            <a:ext cx="407578" cy="270226"/>
            <a:chOff x="2107478" y="-135113"/>
            <a:chExt cx="407578" cy="270226"/>
          </a:xfrm>
        </p:grpSpPr>
        <p:sp>
          <p:nvSpPr>
            <p:cNvPr id="35" name="Right Arrow 34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38" name="Right Arrow 37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24" name="Rounded Rectangle 23"/>
          <p:cNvSpPr/>
          <p:nvPr/>
        </p:nvSpPr>
        <p:spPr>
          <a:xfrm>
            <a:off x="383361" y="461867"/>
            <a:ext cx="1289717" cy="496600"/>
          </a:xfrm>
          <a:prstGeom prst="roundRect">
            <a:avLst>
              <a:gd name="adj" fmla="val 10000"/>
            </a:avLst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/>
              <a:t>Introduction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031340" y="46186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8851029" y="494530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10561402" y="47613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5466675" y="478851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7177048" y="478851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3732666" y="469542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5065696" y="623566"/>
            <a:ext cx="407578" cy="270226"/>
            <a:chOff x="2107478" y="-135113"/>
            <a:chExt cx="407578" cy="270226"/>
          </a:xfrm>
        </p:grpSpPr>
        <p:sp>
          <p:nvSpPr>
            <p:cNvPr id="46" name="Right Arrow 45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52" name="Right Arrow 5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874213" y="1884367"/>
            <a:ext cx="676432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/>
              <a:t>Non-verbal behaviors of robots, body movement, hand gesture, touch, are facilitating effective communication and interaction between humans and robots [3]. </a:t>
            </a:r>
          </a:p>
          <a:p>
            <a:pPr algn="just"/>
            <a:endParaRPr lang="en-US" sz="20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/>
              <a:t>By adjusting their non verbal behaviors, robots can express empathy, and understanding, enhancing interaction quality and fostering trust and engagement.</a:t>
            </a:r>
          </a:p>
          <a:p>
            <a:pPr algn="just"/>
            <a:endParaRPr lang="en-US" sz="20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/>
              <a:t>This study explores the integration of Nao’s nonverbal behavior, in health monitoring and caregiving for older adults.</a:t>
            </a:r>
          </a:p>
        </p:txBody>
      </p:sp>
      <p:sp>
        <p:nvSpPr>
          <p:cNvPr id="43" name="Slide Number Placeholder 4"/>
          <p:cNvSpPr txBox="1">
            <a:spLocks/>
          </p:cNvSpPr>
          <p:nvPr/>
        </p:nvSpPr>
        <p:spPr>
          <a:xfrm>
            <a:off x="320173" y="6172202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3ED49D5-0C8D-45EF-BCC6-B5A50BBB4427}" type="slidenum">
              <a:rPr lang="en-US" sz="2000" smtClean="0"/>
              <a:pPr>
                <a:defRPr/>
              </a:pPr>
              <a:t>4</a:t>
            </a:fld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0" b="7313"/>
          <a:stretch/>
        </p:blipFill>
        <p:spPr>
          <a:xfrm>
            <a:off x="8075612" y="1046607"/>
            <a:ext cx="3321470" cy="381000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999460" y="4927764"/>
            <a:ext cx="418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 : </a:t>
            </a:r>
            <a:r>
              <a:rPr lang="en-US" dirty="0" err="1"/>
              <a:t>Webot</a:t>
            </a:r>
            <a:r>
              <a:rPr lang="en-US" dirty="0"/>
              <a:t> simulation of apartment with Nao robot as caregiver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6443411"/>
      </p:ext>
    </p:extLst>
  </p:cSld>
  <p:clrMapOvr>
    <a:masterClrMapping/>
  </p:clrMapOvr>
  <p:transition advTm="2295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836612" y="742443"/>
            <a:ext cx="9751060" cy="1168400"/>
          </a:xfrm>
        </p:spPr>
        <p:txBody>
          <a:bodyPr>
            <a:normAutofit/>
          </a:bodyPr>
          <a:lstStyle/>
          <a:p>
            <a:r>
              <a:rPr lang="en-US" b="1" dirty="0"/>
              <a:t>Existing Works </a:t>
            </a:r>
            <a:endParaRPr lang="en-US" sz="2800" dirty="0"/>
          </a:p>
        </p:txBody>
      </p:sp>
      <p:sp>
        <p:nvSpPr>
          <p:cNvPr id="45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48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50" name="Right Arrow 49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57" name="Right Arrow 56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763926" y="607330"/>
            <a:ext cx="407578" cy="270226"/>
            <a:chOff x="2107478" y="-135113"/>
            <a:chExt cx="407578" cy="270226"/>
          </a:xfrm>
        </p:grpSpPr>
        <p:sp>
          <p:nvSpPr>
            <p:cNvPr id="60" name="Right Arrow 59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1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63" name="Right Arrow 62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65" name="Rounded Rectangle 64"/>
          <p:cNvSpPr/>
          <p:nvPr/>
        </p:nvSpPr>
        <p:spPr>
          <a:xfrm>
            <a:off x="2009090" y="487444"/>
            <a:ext cx="1289717" cy="496600"/>
          </a:xfrm>
          <a:prstGeom prst="roundRect">
            <a:avLst>
              <a:gd name="adj" fmla="val 10000"/>
            </a:avLst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/>
              <a:t>Existing Works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346727" y="49683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7" name="Rounded Rectangle 66"/>
          <p:cNvSpPr/>
          <p:nvPr/>
        </p:nvSpPr>
        <p:spPr>
          <a:xfrm>
            <a:off x="8851029" y="494530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10561402" y="47613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9" name="Rounded Rectangle 68"/>
          <p:cNvSpPr/>
          <p:nvPr/>
        </p:nvSpPr>
        <p:spPr>
          <a:xfrm>
            <a:off x="5466675" y="478851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0" name="Rounded Rectangle 69"/>
          <p:cNvSpPr/>
          <p:nvPr/>
        </p:nvSpPr>
        <p:spPr>
          <a:xfrm>
            <a:off x="7177048" y="478851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1" name="Rounded Rectangle 70"/>
          <p:cNvSpPr/>
          <p:nvPr/>
        </p:nvSpPr>
        <p:spPr>
          <a:xfrm>
            <a:off x="3732666" y="469542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5065696" y="623566"/>
            <a:ext cx="407578" cy="270226"/>
            <a:chOff x="2107478" y="-135113"/>
            <a:chExt cx="407578" cy="270226"/>
          </a:xfrm>
        </p:grpSpPr>
        <p:sp>
          <p:nvSpPr>
            <p:cNvPr id="73" name="Right Arrow 72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76" name="Right Arrow 75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7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965116" y="2040242"/>
            <a:ext cx="100228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/>
              <a:t>Mazursky </a:t>
            </a:r>
            <a:r>
              <a:rPr lang="en-US" sz="2000" b="1" i="1" dirty="0"/>
              <a:t>et al. </a:t>
            </a:r>
            <a:r>
              <a:rPr lang="en-US" sz="2000" dirty="0"/>
              <a:t>[4]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Investigate the impact of robot-initiated touch in healthcare settings, specifically focusing on factors influencing patient experience.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Explored how different variables such as touch presence, robot intent, appearance, and tone affect participant reactions.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33048" y="3811082"/>
            <a:ext cx="1002289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/>
              <a:t>Johnson</a:t>
            </a:r>
            <a:r>
              <a:rPr lang="en-US" sz="2000" b="1" dirty="0"/>
              <a:t> </a:t>
            </a:r>
            <a:r>
              <a:rPr lang="en-US" sz="2000" b="1" i="1" dirty="0"/>
              <a:t>et al. </a:t>
            </a:r>
            <a:r>
              <a:rPr lang="en-US" sz="2000" dirty="0"/>
              <a:t>[5]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Explore the entertainment value of playing games with a humanoid robot Nao, particularly focusing on the game Mastermind.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 Investigated the impact of multimodal behavioral patterns, which combined gestures, eye LED patterns, and speech to imitate various emotions.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7" name="Slide Number Placeholder 4"/>
          <p:cNvSpPr txBox="1">
            <a:spLocks/>
          </p:cNvSpPr>
          <p:nvPr/>
        </p:nvSpPr>
        <p:spPr>
          <a:xfrm>
            <a:off x="320173" y="6172202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3ED49D5-0C8D-45EF-BCC6-B5A50BBB4427}" type="slidenum">
              <a:rPr lang="en-US" sz="2000" smtClean="0"/>
              <a:pPr>
                <a:defRPr/>
              </a:pPr>
              <a:t>5</a:t>
            </a:fld>
            <a:endParaRPr lang="en-US" sz="20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87677"/>
      </p:ext>
    </p:extLst>
  </p:cSld>
  <p:clrMapOvr>
    <a:masterClrMapping/>
  </p:clrMapOvr>
  <p:transition advTm="30331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836612" y="742443"/>
            <a:ext cx="9751060" cy="1168400"/>
          </a:xfrm>
        </p:spPr>
        <p:txBody>
          <a:bodyPr>
            <a:normAutofit/>
          </a:bodyPr>
          <a:lstStyle/>
          <a:p>
            <a:r>
              <a:rPr lang="en-US" b="1" dirty="0"/>
              <a:t>Existing Works (cont.)</a:t>
            </a:r>
            <a:endParaRPr lang="en-US" sz="2800" dirty="0"/>
          </a:p>
        </p:txBody>
      </p:sp>
      <p:sp>
        <p:nvSpPr>
          <p:cNvPr id="45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48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50" name="Right Arrow 49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57" name="Right Arrow 56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763926" y="607330"/>
            <a:ext cx="407578" cy="270226"/>
            <a:chOff x="2107478" y="-135113"/>
            <a:chExt cx="407578" cy="270226"/>
          </a:xfrm>
        </p:grpSpPr>
        <p:sp>
          <p:nvSpPr>
            <p:cNvPr id="60" name="Right Arrow 59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1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63" name="Right Arrow 62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65" name="Rounded Rectangle 64"/>
          <p:cNvSpPr/>
          <p:nvPr/>
        </p:nvSpPr>
        <p:spPr>
          <a:xfrm>
            <a:off x="2009090" y="487444"/>
            <a:ext cx="1289717" cy="496600"/>
          </a:xfrm>
          <a:prstGeom prst="roundRect">
            <a:avLst>
              <a:gd name="adj" fmla="val 10000"/>
            </a:avLst>
          </a:prstGeom>
          <a:solidFill>
            <a:schemeClr val="tx1"/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dirty="0"/>
              <a:t>Existing Works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346727" y="49683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7" name="Rounded Rectangle 66"/>
          <p:cNvSpPr/>
          <p:nvPr/>
        </p:nvSpPr>
        <p:spPr>
          <a:xfrm>
            <a:off x="8851029" y="494530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10561402" y="47613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9" name="Rounded Rectangle 68"/>
          <p:cNvSpPr/>
          <p:nvPr/>
        </p:nvSpPr>
        <p:spPr>
          <a:xfrm>
            <a:off x="5466675" y="478851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0" name="Rounded Rectangle 69"/>
          <p:cNvSpPr/>
          <p:nvPr/>
        </p:nvSpPr>
        <p:spPr>
          <a:xfrm>
            <a:off x="7177048" y="478851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1" name="Rounded Rectangle 70"/>
          <p:cNvSpPr/>
          <p:nvPr/>
        </p:nvSpPr>
        <p:spPr>
          <a:xfrm>
            <a:off x="3732666" y="469542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5065696" y="623566"/>
            <a:ext cx="407578" cy="270226"/>
            <a:chOff x="2107478" y="-135113"/>
            <a:chExt cx="407578" cy="270226"/>
          </a:xfrm>
        </p:grpSpPr>
        <p:sp>
          <p:nvSpPr>
            <p:cNvPr id="73" name="Right Arrow 72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76" name="Right Arrow 75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7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774849" y="1941251"/>
            <a:ext cx="1002289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 err="1"/>
              <a:t>Akalin</a:t>
            </a:r>
            <a:r>
              <a:rPr lang="en-US" sz="2000" b="1" dirty="0"/>
              <a:t> </a:t>
            </a:r>
            <a:r>
              <a:rPr lang="en-US" sz="2000" b="1" i="1" dirty="0"/>
              <a:t>et al. </a:t>
            </a:r>
            <a:r>
              <a:rPr lang="en-US" sz="2000" dirty="0"/>
              <a:t>[6]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Conducted a study to demonstrate the effectiveness of a Pepper robot equipped with non-verbal gestures for elder care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Enhance security and safety aspects in caregiving environments using the robot's arm gestures and head nodding. </a:t>
            </a:r>
          </a:p>
        </p:txBody>
      </p:sp>
      <p:sp>
        <p:nvSpPr>
          <p:cNvPr id="35" name="Slide Number Placeholder 4"/>
          <p:cNvSpPr txBox="1">
            <a:spLocks/>
          </p:cNvSpPr>
          <p:nvPr/>
        </p:nvSpPr>
        <p:spPr>
          <a:xfrm>
            <a:off x="320173" y="6172202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3ED49D5-0C8D-45EF-BCC6-B5A50BBB4427}" type="slidenum">
              <a:rPr lang="en-US" sz="2000" smtClean="0"/>
              <a:pPr>
                <a:defRPr/>
              </a:pPr>
              <a:t>6</a:t>
            </a:fld>
            <a:endParaRPr lang="en-US" sz="20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53011"/>
      </p:ext>
    </p:extLst>
  </p:cSld>
  <p:clrMapOvr>
    <a:masterClrMapping/>
  </p:clrMapOvr>
  <p:transition advTm="1332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061" y="740768"/>
            <a:ext cx="9751060" cy="1168400"/>
          </a:xfrm>
        </p:spPr>
        <p:txBody>
          <a:bodyPr>
            <a:normAutofit/>
          </a:bodyPr>
          <a:lstStyle/>
          <a:p>
            <a:r>
              <a:rPr lang="en-US" b="1" dirty="0"/>
              <a:t> Problem Statement</a:t>
            </a:r>
            <a:endParaRPr lang="en-US" sz="2800" dirty="0"/>
          </a:p>
        </p:txBody>
      </p:sp>
      <p:sp>
        <p:nvSpPr>
          <p:cNvPr id="44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45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49" name="Right Arrow 4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55" name="Right Arrow 54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63926" y="607330"/>
            <a:ext cx="407578" cy="270226"/>
            <a:chOff x="2107478" y="-135113"/>
            <a:chExt cx="407578" cy="270226"/>
          </a:xfrm>
        </p:grpSpPr>
        <p:sp>
          <p:nvSpPr>
            <p:cNvPr id="58" name="Right Arrow 57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61" name="Right Arrow 60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2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63" name="Rounded Rectangle 62"/>
          <p:cNvSpPr/>
          <p:nvPr/>
        </p:nvSpPr>
        <p:spPr>
          <a:xfrm>
            <a:off x="338215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8861962" y="465039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10561402" y="47613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6" name="Rounded Rectangle 65"/>
          <p:cNvSpPr/>
          <p:nvPr/>
        </p:nvSpPr>
        <p:spPr>
          <a:xfrm>
            <a:off x="5466675" y="478851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7" name="Rounded Rectangle 66"/>
          <p:cNvSpPr/>
          <p:nvPr/>
        </p:nvSpPr>
        <p:spPr>
          <a:xfrm>
            <a:off x="7129785" y="43408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2007669" y="4595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5066560" y="572701"/>
            <a:ext cx="407578" cy="270226"/>
            <a:chOff x="2107478" y="-135113"/>
            <a:chExt cx="407578" cy="270226"/>
          </a:xfrm>
        </p:grpSpPr>
        <p:sp>
          <p:nvSpPr>
            <p:cNvPr id="70" name="Right Arrow 69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73" name="Right Arrow 72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695752" y="461041"/>
            <a:ext cx="1524045" cy="645478"/>
            <a:chOff x="-24413" y="3215476"/>
            <a:chExt cx="1980134" cy="645478"/>
          </a:xfrm>
        </p:grpSpPr>
        <p:sp>
          <p:nvSpPr>
            <p:cNvPr id="76" name="Rounded Rectangle 75"/>
            <p:cNvSpPr/>
            <p:nvPr/>
          </p:nvSpPr>
          <p:spPr>
            <a:xfrm>
              <a:off x="30327" y="3215476"/>
              <a:ext cx="1794155" cy="4894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7" name="Rounded Rectangle 4"/>
            <p:cNvSpPr/>
            <p:nvPr/>
          </p:nvSpPr>
          <p:spPr>
            <a:xfrm>
              <a:off x="-24413" y="3400212"/>
              <a:ext cx="1980134" cy="460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Problem Statement</a:t>
              </a:r>
            </a:p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687116" y="2095518"/>
            <a:ext cx="85314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Only few studies worked with robot for caregiver the older people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Need of specific application to the design and implementation of robotic caregivers like Nao in real-world settings.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Trust issue when Nao touch the older adults for the purpose of medical care</a:t>
            </a:r>
          </a:p>
        </p:txBody>
      </p:sp>
      <p:sp>
        <p:nvSpPr>
          <p:cNvPr id="36" name="Slide Number Placeholder 4"/>
          <p:cNvSpPr txBox="1">
            <a:spLocks/>
          </p:cNvSpPr>
          <p:nvPr/>
        </p:nvSpPr>
        <p:spPr>
          <a:xfrm>
            <a:off x="320173" y="6172202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3ED49D5-0C8D-45EF-BCC6-B5A50BBB4427}" type="slidenum">
              <a:rPr lang="en-US" sz="2000" smtClean="0"/>
              <a:pPr>
                <a:defRPr/>
              </a:pPr>
              <a:t>7</a:t>
            </a:fld>
            <a:endParaRPr lang="en-US" sz="20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280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28"/>
    </mc:Choice>
    <mc:Fallback xmlns="">
      <p:transition advTm="1632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742443"/>
            <a:ext cx="9751060" cy="1168400"/>
          </a:xfrm>
        </p:spPr>
        <p:txBody>
          <a:bodyPr>
            <a:normAutofit/>
          </a:bodyPr>
          <a:lstStyle/>
          <a:p>
            <a:r>
              <a:rPr lang="en-US" b="1" dirty="0"/>
              <a:t>Objectives &amp; Contributions</a:t>
            </a:r>
            <a:endParaRPr lang="en-US" sz="2800" dirty="0"/>
          </a:p>
        </p:txBody>
      </p:sp>
      <p:sp>
        <p:nvSpPr>
          <p:cNvPr id="44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45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49" name="Right Arrow 4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55" name="Right Arrow 54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763926" y="607330"/>
            <a:ext cx="407578" cy="270226"/>
            <a:chOff x="2107478" y="-135113"/>
            <a:chExt cx="407578" cy="270226"/>
          </a:xfrm>
        </p:grpSpPr>
        <p:sp>
          <p:nvSpPr>
            <p:cNvPr id="58" name="Right Arrow 57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9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61" name="Right Arrow 60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2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63" name="Rounded Rectangle 62"/>
          <p:cNvSpPr/>
          <p:nvPr/>
        </p:nvSpPr>
        <p:spPr>
          <a:xfrm>
            <a:off x="338215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8861962" y="465039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5" name="Rounded Rectangle 64"/>
          <p:cNvSpPr/>
          <p:nvPr/>
        </p:nvSpPr>
        <p:spPr>
          <a:xfrm>
            <a:off x="10561402" y="47613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6" name="Rounded Rectangle 65"/>
          <p:cNvSpPr/>
          <p:nvPr/>
        </p:nvSpPr>
        <p:spPr>
          <a:xfrm>
            <a:off x="3741618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7" name="Rounded Rectangle 66"/>
          <p:cNvSpPr/>
          <p:nvPr/>
        </p:nvSpPr>
        <p:spPr>
          <a:xfrm>
            <a:off x="7129785" y="43408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2007669" y="4595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5066560" y="572701"/>
            <a:ext cx="407578" cy="270226"/>
            <a:chOff x="2107478" y="-135113"/>
            <a:chExt cx="407578" cy="270226"/>
          </a:xfrm>
        </p:grpSpPr>
        <p:sp>
          <p:nvSpPr>
            <p:cNvPr id="70" name="Right Arrow 69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73" name="Right Arrow 72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990849" y="1924883"/>
            <a:ext cx="982796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Design the Nao robot with and elderly adults in healthcare setting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Manipulate nonverbal communication modalities, specifically unique combination of </a:t>
            </a:r>
            <a:r>
              <a:rPr lang="en-US" sz="2000" b="1" dirty="0"/>
              <a:t>gestures</a:t>
            </a:r>
            <a:r>
              <a:rPr lang="en-US" sz="2000" dirty="0"/>
              <a:t> and </a:t>
            </a:r>
            <a:r>
              <a:rPr lang="en-US" sz="2000" b="1" dirty="0"/>
              <a:t>LED patterns </a:t>
            </a:r>
            <a:r>
              <a:rPr lang="en-US" sz="2000" dirty="0"/>
              <a:t>and </a:t>
            </a:r>
            <a:r>
              <a:rPr lang="en-US" sz="2000" b="1" dirty="0"/>
              <a:t>touch</a:t>
            </a:r>
            <a:r>
              <a:rPr lang="en-US" sz="2000" dirty="0"/>
              <a:t> respectively.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Employ a </a:t>
            </a:r>
            <a:r>
              <a:rPr lang="en-US" sz="2000" b="1" dirty="0"/>
              <a:t>mixed-methods approach </a:t>
            </a:r>
            <a:r>
              <a:rPr lang="en-US" sz="2000" dirty="0"/>
              <a:t>with </a:t>
            </a:r>
            <a:r>
              <a:rPr lang="en-US" sz="2000" b="1" dirty="0"/>
              <a:t>within-subject factorial </a:t>
            </a:r>
            <a:r>
              <a:rPr lang="en-US" sz="2000" dirty="0"/>
              <a:t>design for assessing participant responses to different types of interactions and cues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Design the robot capabilities of serving the needs of the elderly to improve the quality of life for older adults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5379592" y="459514"/>
            <a:ext cx="1524045" cy="645478"/>
            <a:chOff x="-24413" y="3215476"/>
            <a:chExt cx="1980134" cy="645478"/>
          </a:xfrm>
        </p:grpSpPr>
        <p:sp>
          <p:nvSpPr>
            <p:cNvPr id="36" name="Rounded Rectangle 35"/>
            <p:cNvSpPr/>
            <p:nvPr/>
          </p:nvSpPr>
          <p:spPr>
            <a:xfrm>
              <a:off x="30327" y="3215476"/>
              <a:ext cx="1794155" cy="4894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ounded Rectangle 4"/>
            <p:cNvSpPr/>
            <p:nvPr/>
          </p:nvSpPr>
          <p:spPr>
            <a:xfrm>
              <a:off x="-24413" y="3400212"/>
              <a:ext cx="1980134" cy="460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Objectives</a:t>
              </a:r>
            </a:p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Slide Number Placeholder 4"/>
          <p:cNvSpPr txBox="1">
            <a:spLocks/>
          </p:cNvSpPr>
          <p:nvPr/>
        </p:nvSpPr>
        <p:spPr>
          <a:xfrm>
            <a:off x="320173" y="6172202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3ED49D5-0C8D-45EF-BCC6-B5A50BBB4427}" type="slidenum">
              <a:rPr lang="en-US" sz="2000" smtClean="0"/>
              <a:pPr>
                <a:defRPr/>
              </a:pPr>
              <a:t>8</a:t>
            </a:fld>
            <a:endParaRPr lang="en-US" sz="20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95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9930">
        <p:split orient="vert"/>
      </p:transition>
    </mc:Choice>
    <mc:Fallback xmlns="">
      <p:transition spd="slow" advTm="29930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 noChangeArrowheads="1"/>
          </p:cNvSpPr>
          <p:nvPr>
            <p:ph type="body" sz="half" idx="2"/>
          </p:nvPr>
        </p:nvSpPr>
        <p:spPr>
          <a:xfrm>
            <a:off x="1056727" y="3519351"/>
            <a:ext cx="3284662" cy="101548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For Hemoglobin and Glucose level measurement</a:t>
            </a:r>
          </a:p>
        </p:txBody>
      </p:sp>
      <p:sp>
        <p:nvSpPr>
          <p:cNvPr id="6" name="Rectangle 5"/>
          <p:cNvSpPr/>
          <p:nvPr/>
        </p:nvSpPr>
        <p:spPr>
          <a:xfrm rot="10800000" flipV="1">
            <a:off x="1056727" y="1107068"/>
            <a:ext cx="3221043" cy="525310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9782" y="2218077"/>
            <a:ext cx="32210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  <a:latin typeface="+mj-lt"/>
                <a:ea typeface="Abadi MT Condensed Extra Bold" charset="0"/>
                <a:cs typeface="Abadi MT Condensed Extra Bold" charset="0"/>
              </a:rPr>
              <a:t>Proposed Methodology</a:t>
            </a:r>
          </a:p>
        </p:txBody>
      </p:sp>
      <p:sp>
        <p:nvSpPr>
          <p:cNvPr id="10" name="Rounded Rectangle 4"/>
          <p:cNvSpPr/>
          <p:nvPr/>
        </p:nvSpPr>
        <p:spPr>
          <a:xfrm>
            <a:off x="687115" y="417255"/>
            <a:ext cx="1980134" cy="46074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/>
              <a:t>O</a:t>
            </a:r>
            <a:r>
              <a:rPr lang="en-US" sz="2100" kern="1200" dirty="0"/>
              <a:t>bjectives</a:t>
            </a:r>
          </a:p>
        </p:txBody>
      </p:sp>
      <p:sp>
        <p:nvSpPr>
          <p:cNvPr id="11" name="Rounded Rectangle 4"/>
          <p:cNvSpPr/>
          <p:nvPr/>
        </p:nvSpPr>
        <p:spPr>
          <a:xfrm>
            <a:off x="9896104" y="410276"/>
            <a:ext cx="1803285" cy="4675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dirty="0" err="1"/>
              <a:t>Otcome</a:t>
            </a:r>
            <a:endParaRPr lang="en-US" sz="2100" kern="1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643722" y="593450"/>
            <a:ext cx="407578" cy="270226"/>
            <a:chOff x="2107478" y="-135113"/>
            <a:chExt cx="407578" cy="270226"/>
          </a:xfrm>
        </p:grpSpPr>
        <p:sp>
          <p:nvSpPr>
            <p:cNvPr id="13" name="Right Arrow 12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336042" y="575054"/>
            <a:ext cx="407578" cy="270226"/>
            <a:chOff x="2107478" y="-135113"/>
            <a:chExt cx="407578" cy="270226"/>
          </a:xfrm>
        </p:grpSpPr>
        <p:sp>
          <p:nvSpPr>
            <p:cNvPr id="16" name="Right Arrow 15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14833" y="551565"/>
            <a:ext cx="407578" cy="270226"/>
            <a:chOff x="2107478" y="-135113"/>
            <a:chExt cx="407578" cy="270226"/>
          </a:xfrm>
        </p:grpSpPr>
        <p:sp>
          <p:nvSpPr>
            <p:cNvPr id="19" name="Right Arrow 18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462156" y="573176"/>
            <a:ext cx="407578" cy="270226"/>
            <a:chOff x="2107478" y="-135113"/>
            <a:chExt cx="407578" cy="270226"/>
          </a:xfrm>
        </p:grpSpPr>
        <p:sp>
          <p:nvSpPr>
            <p:cNvPr id="22" name="Right Arrow 21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24" name="Rounded Rectangle 23"/>
          <p:cNvSpPr/>
          <p:nvPr/>
        </p:nvSpPr>
        <p:spPr>
          <a:xfrm>
            <a:off x="338215" y="4617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0561402" y="47613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713322" y="47874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5486855" y="497127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2007669" y="459514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066560" y="572701"/>
            <a:ext cx="407578" cy="270226"/>
            <a:chOff x="2107478" y="-135113"/>
            <a:chExt cx="407578" cy="270226"/>
          </a:xfrm>
        </p:grpSpPr>
        <p:sp>
          <p:nvSpPr>
            <p:cNvPr id="30" name="Right Arrow 29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168195" y="573176"/>
            <a:ext cx="407578" cy="270226"/>
            <a:chOff x="2107478" y="-135113"/>
            <a:chExt cx="407578" cy="270226"/>
          </a:xfrm>
        </p:grpSpPr>
        <p:sp>
          <p:nvSpPr>
            <p:cNvPr id="33" name="Right Arrow 32"/>
            <p:cNvSpPr/>
            <p:nvPr/>
          </p:nvSpPr>
          <p:spPr>
            <a:xfrm flipV="1">
              <a:off x="2107478" y="-135113"/>
              <a:ext cx="407578" cy="2702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ight Arrow 4"/>
            <p:cNvSpPr/>
            <p:nvPr/>
          </p:nvSpPr>
          <p:spPr>
            <a:xfrm rot="10800000">
              <a:off x="2107478" y="-81068"/>
              <a:ext cx="326510" cy="1621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 dirty="0"/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8844622" y="445695"/>
            <a:ext cx="1305268" cy="496600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9" name="Slide Number Placeholder 4"/>
          <p:cNvSpPr txBox="1">
            <a:spLocks/>
          </p:cNvSpPr>
          <p:nvPr/>
        </p:nvSpPr>
        <p:spPr>
          <a:xfrm>
            <a:off x="320173" y="6172202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3ED49D5-0C8D-45EF-BCC6-B5A50BBB4427}" type="slidenum">
              <a:rPr lang="en-US" sz="2000" smtClean="0"/>
              <a:pPr>
                <a:defRPr/>
              </a:pPr>
              <a:t>9</a:t>
            </a:fld>
            <a:endParaRPr lang="en-US" sz="20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05" y="6036563"/>
            <a:ext cx="2514600" cy="440439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7126348" y="434338"/>
            <a:ext cx="1431872" cy="489410"/>
            <a:chOff x="4470" y="3229823"/>
            <a:chExt cx="1860377" cy="489410"/>
          </a:xfrm>
        </p:grpSpPr>
        <p:sp>
          <p:nvSpPr>
            <p:cNvPr id="41" name="Rounded Rectangle 40"/>
            <p:cNvSpPr/>
            <p:nvPr/>
          </p:nvSpPr>
          <p:spPr>
            <a:xfrm>
              <a:off x="45546" y="3229823"/>
              <a:ext cx="1819300" cy="48941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Rounded Rectangle 4"/>
            <p:cNvSpPr/>
            <p:nvPr/>
          </p:nvSpPr>
          <p:spPr>
            <a:xfrm>
              <a:off x="4470" y="3295623"/>
              <a:ext cx="1860377" cy="3859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Methodology</a:t>
              </a:r>
              <a:endPara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1880413"/>
      </p:ext>
    </p:extLst>
  </p:cSld>
  <p:clrMapOvr>
    <a:masterClrMapping/>
  </p:clrMapOvr>
  <p:transition advTm="1320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6.6|1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.8|18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.8|18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.8|18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.8|18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.8|18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.8|18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.8|18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.2|5.6|2.9|8.5|7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5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7.6|5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.8|18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.8|18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.8|18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.8|18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.8|18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01059.potx" id="{C5FD5170-17AC-4815-968A-FDC1AAB6E99D}" vid="{74C691A5-1550-4555-B870-169F3443F41D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1360476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TP102801058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706496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D80E12-3BE9-4746-820E-FFB249F467F2}">
  <ds:schemaRefs>
    <ds:schemaRef ds:uri="http://schemas.microsoft.com/office/2006/documentManagement/types"/>
    <ds:schemaRef ds:uri="http://schemas.microsoft.com/office/infopath/2007/PartnerControls"/>
    <ds:schemaRef ds:uri="4873beb7-5857-4685-be1f-d57550cc96cc"/>
    <ds:schemaRef ds:uri="http://purl.org/dc/dcmitype/"/>
    <ds:schemaRef ds:uri="http://purl.org/dc/elements/1.1/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D003AC8-209A-4321-A17C-1B7A206433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ED4759-CFDD-43F0-817C-11D9197192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9007</TotalTime>
  <Words>2221</Words>
  <Application>Microsoft Macintosh PowerPoint</Application>
  <PresentationFormat>Custom</PresentationFormat>
  <Paragraphs>320</Paragraphs>
  <Slides>30</Slides>
  <Notes>27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Abadi MT Condensed Extra Bold</vt:lpstr>
      <vt:lpstr>Arial</vt:lpstr>
      <vt:lpstr>Calibri</vt:lpstr>
      <vt:lpstr>Centaur</vt:lpstr>
      <vt:lpstr>Constantia</vt:lpstr>
      <vt:lpstr>Courier New</vt:lpstr>
      <vt:lpstr>Times New Roman</vt:lpstr>
      <vt:lpstr>Wingdings</vt:lpstr>
      <vt:lpstr>Books Classic 16x9</vt:lpstr>
      <vt:lpstr>Enhancing Human-Robot Interaction in Healthcare: A Study on Nonverbal Communication Cues and Trust Dynamics with NAO Robot Caregiver</vt:lpstr>
      <vt:lpstr>PowerPoint Presentation</vt:lpstr>
      <vt:lpstr>   Introduction </vt:lpstr>
      <vt:lpstr>   Introduction (Cont.) </vt:lpstr>
      <vt:lpstr>Existing Works </vt:lpstr>
      <vt:lpstr>Existing Works (cont.)</vt:lpstr>
      <vt:lpstr> Problem Statement</vt:lpstr>
      <vt:lpstr>Objectives &amp; Contributions</vt:lpstr>
      <vt:lpstr>PowerPoint Presentation</vt:lpstr>
      <vt:lpstr>Research Questions</vt:lpstr>
      <vt:lpstr>Overall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Result  Analysis</vt:lpstr>
      <vt:lpstr> Result  Analysis</vt:lpstr>
      <vt:lpstr> Result  Analysis</vt:lpstr>
      <vt:lpstr>Discussion</vt:lpstr>
      <vt:lpstr>Conclusion</vt:lpstr>
      <vt:lpstr>References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Windows User</dc:creator>
  <cp:lastModifiedBy>S M Taslim Uddin Raju</cp:lastModifiedBy>
  <cp:revision>1565</cp:revision>
  <dcterms:created xsi:type="dcterms:W3CDTF">2018-06-24T04:17:55Z</dcterms:created>
  <dcterms:modified xsi:type="dcterms:W3CDTF">2024-04-03T18:57:40Z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